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60"/>
  </p:notesMasterIdLst>
  <p:handoutMasterIdLst>
    <p:handoutMasterId r:id="rId61"/>
  </p:handoutMasterIdLst>
  <p:sldIdLst>
    <p:sldId id="301" r:id="rId3"/>
    <p:sldId id="306" r:id="rId4"/>
    <p:sldId id="307" r:id="rId5"/>
    <p:sldId id="308" r:id="rId6"/>
    <p:sldId id="309"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0" r:id="rId48"/>
    <p:sldId id="351" r:id="rId49"/>
    <p:sldId id="352" r:id="rId50"/>
    <p:sldId id="353" r:id="rId51"/>
    <p:sldId id="354" r:id="rId52"/>
    <p:sldId id="355" r:id="rId53"/>
    <p:sldId id="356" r:id="rId54"/>
    <p:sldId id="357" r:id="rId55"/>
    <p:sldId id="358" r:id="rId56"/>
    <p:sldId id="359" r:id="rId57"/>
    <p:sldId id="360" r:id="rId58"/>
    <p:sldId id="305" r:id="rId5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1" autoAdjust="0"/>
    <p:restoredTop sz="94364" autoAdjust="0"/>
  </p:normalViewPr>
  <p:slideViewPr>
    <p:cSldViewPr snapToGrid="0" snapToObjects="1">
      <p:cViewPr varScale="1">
        <p:scale>
          <a:sx n="70" d="100"/>
          <a:sy n="70" d="100"/>
        </p:scale>
        <p:origin x="116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1/27/2018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12.9, Page 805</a:t>
            </a:r>
          </a:p>
          <a:p>
            <a:pPr lvl="0" defTabSz="914400"/>
            <a:r>
              <a:rPr lang="en-US">
                <a:solidFill>
                  <a:prstClr val="black"/>
                </a:solidFill>
                <a:ea typeface="+mn-ea"/>
                <a:cs typeface="+mn-cs"/>
              </a:rPr>
              <a:t>There are four main types of Net marketplaces based on the intersection of two dimensions: how businesses buy and what they buy. A third dimension—horizontal versus vertical markets—also distinguishes the different types of Net marketplaces.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70100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r>
              <a:rPr lang="en-US">
                <a:solidFill>
                  <a:prstClr val="black"/>
                </a:solidFill>
                <a:ea typeface="+mn-ea"/>
                <a:cs typeface="+mn-cs"/>
              </a:rPr>
              <a:t>Figure 12.10, Page 806</a:t>
            </a:r>
          </a:p>
          <a:p>
            <a:pPr lvl="0" defTabSz="914400"/>
            <a:r>
              <a:rPr lang="en-US">
                <a:solidFill>
                  <a:prstClr val="black"/>
                </a:solidFill>
                <a:ea typeface="+mn-ea"/>
                <a:cs typeface="+mn-cs"/>
              </a:rPr>
              <a:t>E-distributors are firms that bring the products of thousands of suppliers into a single online catalog for sale to thousands of buyer firms. E-distributors are sometimes referred to as one-to-many markets, one seller serving many firms.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14974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12.11, Page 807</a:t>
            </a:r>
          </a:p>
          <a:p>
            <a:pPr lvl="0" defTabSz="914400"/>
            <a:r>
              <a:rPr lang="en-US">
                <a:solidFill>
                  <a:prstClr val="black"/>
                </a:solidFill>
                <a:ea typeface="+mn-ea"/>
                <a:cs typeface="+mn-cs"/>
              </a:rPr>
              <a:t>E-procurement Net marketplaces aggregate hundreds of catalogs in a single marketplace and make them available to firms, often on a custom basis that reflects only the suppliers desired by the participating firms.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01354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12.12, Page 809</a:t>
            </a:r>
          </a:p>
          <a:p>
            <a:pPr lvl="0" defTabSz="914400"/>
            <a:r>
              <a:rPr lang="en-US">
                <a:solidFill>
                  <a:prstClr val="black"/>
                </a:solidFill>
                <a:ea typeface="+mn-ea"/>
                <a:cs typeface="+mn-cs"/>
              </a:rPr>
              <a:t>Independent exchanges bring potentially thousands of suppliers to a vertical (industry-specific) marketplace to sell their goods to potentially thousands of buyer firms. Exchanges are sometimes referred to as many-to-many markets because they have many suppliers serving many buyer firms.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90606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12.13, Page 811</a:t>
            </a:r>
          </a:p>
          <a:p>
            <a:pPr lvl="0" defTabSz="914400"/>
            <a:r>
              <a:rPr lang="en-US">
                <a:solidFill>
                  <a:prstClr val="black"/>
                </a:solidFill>
                <a:ea typeface="+mn-ea"/>
                <a:cs typeface="+mn-cs"/>
              </a:rPr>
              <a:t>Industry consortia bring thousands of suppliers into direct contact with a smaller number of very large buyers. The market makers provide value-added software services for procurement, transaction management, shipping, and payment for both buyers and suppliers. Industry consortia are sometimes referred to as many-to-few markets, where many suppliers (albeit selected by the buyers) serve a few very large buyers, mediated by a variety of value-added services.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45859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12.14, Page 814</a:t>
            </a:r>
          </a:p>
          <a:p>
            <a:pPr lvl="0" defTabSz="914400"/>
            <a:r>
              <a:rPr lang="en-US">
                <a:solidFill>
                  <a:prstClr val="black"/>
                </a:solidFill>
                <a:ea typeface="+mn-ea"/>
                <a:cs typeface="+mn-cs"/>
              </a:rPr>
              <a:t>Procter &amp; Gamble’s private industrial network attempts to coordinate the trans-organizational business processes of the many firms it deals with in the consumer products industry.</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35899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12.15, page 818</a:t>
            </a:r>
          </a:p>
          <a:p>
            <a:pPr lvl="0" defTabSz="914400"/>
            <a:r>
              <a:rPr lang="en-US">
                <a:solidFill>
                  <a:prstClr val="black"/>
                </a:solidFill>
                <a:ea typeface="+mn-ea"/>
                <a:cs typeface="+mn-cs"/>
              </a:rPr>
              <a:t>Collaborative commerce involves many cooperative activities among supply and sales firms closely interacting with a single large firm through a private industrial network.</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60984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fontAlgn="base" hangingPunct="0">
              <a:spcBef>
                <a:spcPct val="30000"/>
              </a:spcBef>
              <a:spcAft>
                <a:spcPct val="0"/>
              </a:spcAft>
              <a:defRPr/>
            </a:pPr>
            <a:r>
              <a:rPr lang="en-US">
                <a:solidFill>
                  <a:prstClr val="black"/>
                </a:solidFill>
                <a:ea typeface="+mn-ea"/>
                <a:cs typeface="+mn-cs"/>
              </a:rPr>
              <a:t>Slide 2 is list of textbook LO numbers and statements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37603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12.1, Page 778</a:t>
            </a:r>
          </a:p>
          <a:p>
            <a:pPr lvl="0" defTabSz="914400"/>
            <a:r>
              <a:rPr lang="en-US">
                <a:solidFill>
                  <a:prstClr val="black"/>
                </a:solidFill>
                <a:ea typeface="+mn-ea"/>
                <a:cs typeface="+mn-cs"/>
              </a:rPr>
              <a:t>B2B e-commerce has gone through many stages of development since the 1970s. Each stage reflects a major change in technology platforms from mainframes to private dedicated networks, and finally to the Internet, mobile apps and social networks.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18562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12.2, Page 780</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87492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r>
              <a:rPr lang="en-US" dirty="0">
                <a:solidFill>
                  <a:prstClr val="black"/>
                </a:solidFill>
                <a:ea typeface="+mn-ea"/>
                <a:cs typeface="+mn-cs"/>
              </a:rPr>
              <a:t>Figure 12.3, Page </a:t>
            </a:r>
            <a:r>
              <a:rPr lang="en-US" dirty="0" smtClean="0">
                <a:solidFill>
                  <a:prstClr val="black"/>
                </a:solidFill>
                <a:ea typeface="+mn-ea"/>
                <a:cs typeface="+mn-cs"/>
              </a:rPr>
              <a:t>784</a:t>
            </a:r>
            <a:endParaRPr lang="en-US" dirty="0">
              <a:solidFill>
                <a:prstClr val="black"/>
              </a:solidFill>
              <a:ea typeface="+mn-ea"/>
              <a:cs typeface="+mn-cs"/>
            </a:endParaRPr>
          </a:p>
          <a:p>
            <a:pPr lvl="0" defTabSz="914400"/>
            <a:r>
              <a:rPr lang="en-US" dirty="0">
                <a:solidFill>
                  <a:prstClr val="black"/>
                </a:solidFill>
                <a:ea typeface="+mn-ea"/>
                <a:cs typeface="+mn-cs"/>
              </a:rPr>
              <a:t>The procurement process is a lengthy and complicated series of steps that involves the seller, buyer, and shipping companies in a series of connected transactions.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94330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12.4, Page 786.</a:t>
            </a:r>
          </a:p>
          <a:p>
            <a:pPr lvl="0" defTabSz="914400">
              <a:defRPr/>
            </a:pPr>
            <a:r>
              <a:rPr lang="en-US">
                <a:solidFill>
                  <a:prstClr val="black"/>
                </a:solidFill>
                <a:ea typeface="+mn-ea"/>
                <a:cs typeface="+mn-cs"/>
              </a:rPr>
              <a:t>The supply chain for every firm is composed of multiple tiers of suppliers.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08838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r>
              <a:rPr lang="en-US">
                <a:solidFill>
                  <a:prstClr val="black"/>
                </a:solidFill>
                <a:ea typeface="+mn-ea"/>
                <a:cs typeface="+mn-cs"/>
              </a:rPr>
              <a:t>Figure 12.5; Page 793</a:t>
            </a:r>
          </a:p>
          <a:p>
            <a:pPr lvl="0" defTabSz="914400"/>
            <a:r>
              <a:rPr lang="en-US">
                <a:solidFill>
                  <a:prstClr val="black"/>
                </a:solidFill>
                <a:ea typeface="+mn-ea"/>
                <a:cs typeface="+mn-cs"/>
              </a:rPr>
              <a:t>EDI has evolved from a simple point-to-point digital communications medium to a many-to-one enabling tool for continuous inventory replenishment.</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5412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12.7, Page 799</a:t>
            </a:r>
          </a:p>
          <a:p>
            <a:pPr lvl="0" defTabSz="914400"/>
            <a:r>
              <a:rPr lang="en-US">
                <a:solidFill>
                  <a:prstClr val="black"/>
                </a:solidFill>
                <a:ea typeface="+mn-ea"/>
                <a:cs typeface="+mn-cs"/>
              </a:rPr>
              <a:t>SCM systems coordinate the activities of suppliers, shippers, and order entry systems to automate order entry through production, payment, and shipping business processes. Increasingly customers, as well as employees working throughout the supply chain, are using smartphones, tablets, and mobile apps to place and coordinate orders.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38020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12.8, Page 801</a:t>
            </a:r>
          </a:p>
          <a:p>
            <a:pPr lvl="0" defTabSz="914400"/>
            <a:r>
              <a:rPr lang="en-US">
                <a:solidFill>
                  <a:prstClr val="black"/>
                </a:solidFill>
                <a:ea typeface="+mn-ea"/>
                <a:cs typeface="+mn-cs"/>
              </a:rPr>
              <a:t>A collaborative commerce application includes a cloud repository where employees at several different firms can store engineering drawings and other documents. Workflow software determines who can see this data and what rules will apply for displaying the data on individual workstations.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30694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5"/>
          <p:cNvSpPr>
            <a:spLocks noGrp="1"/>
          </p:cNvSpPr>
          <p:nvPr>
            <p:ph type="body" idx="13" hasCustomPrompt="1"/>
          </p:nvPr>
        </p:nvSpPr>
        <p:spPr>
          <a:xfrm>
            <a:off x="2670048" y="6449931"/>
            <a:ext cx="6089854" cy="231285"/>
          </a:xfrm>
        </p:spPr>
        <p:txBody>
          <a:bodyPr anchor="ctr"/>
          <a:lstStyle>
            <a:lvl1pPr marL="101600" indent="0">
              <a:buNone/>
              <a:defRPr/>
            </a:lvl1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2019, 2018, 2017</a:t>
            </a:r>
            <a:r>
              <a:rPr lang="en-US" altLang="en-US" sz="1200" dirty="0" smtClean="0">
                <a:solidFill>
                  <a:schemeClr val="tx1"/>
                </a:solidFill>
                <a:latin typeface="Verdana"/>
                <a:ea typeface="Verdana" panose="020B0604030504040204" pitchFamily="34" charset="0"/>
                <a:cs typeface="Verdana" panose="020B0604030504040204" pitchFamily="34" charset="0"/>
              </a:rPr>
              <a:t>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1/27/2018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1/27/2018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5"/>
          <p:cNvSpPr>
            <a:spLocks noGrp="1"/>
          </p:cNvSpPr>
          <p:nvPr>
            <p:ph type="body" idx="14" hasCustomPrompt="1"/>
          </p:nvPr>
        </p:nvSpPr>
        <p:spPr>
          <a:xfrm>
            <a:off x="2670048" y="6449931"/>
            <a:ext cx="6089854" cy="231285"/>
          </a:xfrm>
        </p:spPr>
        <p:txBody>
          <a:bodyPr anchor="ctr"/>
          <a:lstStyle>
            <a:lvl1pPr marL="101600" indent="0">
              <a:buNone/>
              <a:defRPr/>
            </a:lvl1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2019, 2018, 2017</a:t>
            </a:r>
            <a:r>
              <a:rPr lang="en-US" altLang="en-US" sz="1200" dirty="0" smtClean="0">
                <a:solidFill>
                  <a:schemeClr val="tx1"/>
                </a:solidFill>
                <a:latin typeface="Verdana"/>
                <a:ea typeface="Verdana" panose="020B0604030504040204" pitchFamily="34" charset="0"/>
                <a:cs typeface="Verdana" panose="020B0604030504040204" pitchFamily="34" charset="0"/>
              </a:rPr>
              <a:t>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1/27/2018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958041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1/27/2018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637152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1/27/2018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250212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35366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1/27/2018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67844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220183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1/27/2018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655109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1994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0898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9019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4727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70150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3319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4552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46026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12185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4964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7587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57010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17915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7052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9830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1/27/2018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18795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IN"/>
          </a:p>
        </p:txBody>
      </p:sp>
      <p:sp>
        <p:nvSpPr>
          <p:cNvPr id="3" name="Date Placeholder 2"/>
          <p:cNvSpPr>
            <a:spLocks noGrp="1"/>
          </p:cNvSpPr>
          <p:nvPr>
            <p:ph type="dt" idx="11"/>
          </p:nvPr>
        </p:nvSpPr>
        <p:spPr/>
        <p:txBody>
          <a:bodyPr/>
          <a:lstStyle/>
          <a:p>
            <a:endParaRPr lang="en-IN"/>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9951138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140266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3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1/27/2018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4062707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1/27/2018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325384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621611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3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1/27/2018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18267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610946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1/27/2018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11556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45213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9161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1420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3954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784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35761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4141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4693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5107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6789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28400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3027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87886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51646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6281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1/27/2018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5314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IN"/>
          </a:p>
        </p:txBody>
      </p:sp>
      <p:sp>
        <p:nvSpPr>
          <p:cNvPr id="3" name="Date Placeholder 2"/>
          <p:cNvSpPr>
            <a:spLocks noGrp="1"/>
          </p:cNvSpPr>
          <p:nvPr>
            <p:ph type="dt" idx="11"/>
          </p:nvPr>
        </p:nvSpPr>
        <p:spPr/>
        <p:txBody>
          <a:bodyPr/>
          <a:lstStyle/>
          <a:p>
            <a:endParaRPr lang="en-IN"/>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80009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1.xml"/><Relationship Id="rId1" Type="http://schemas.openxmlformats.org/officeDocument/2006/relationships/slideLayout" Target="../slideLayouts/slideLayout80.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81">
            <a:alphaModFix/>
          </a:blip>
          <a:srcRect/>
          <a:stretch/>
        </p:blipFill>
        <p:spPr>
          <a:xfrm>
            <a:off x="443972" y="6429709"/>
            <a:ext cx="917999" cy="279914"/>
          </a:xfrm>
          <a:prstGeom prst="rect">
            <a:avLst/>
          </a:prstGeom>
          <a:noFill/>
          <a:ln>
            <a:noFill/>
          </a:ln>
        </p:spPr>
      </p:pic>
      <p:sp>
        <p:nvSpPr>
          <p:cNvPr id="17"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2019, 2018, 2017</a:t>
            </a:r>
            <a:r>
              <a:rPr lang="en-US" altLang="en-US" sz="1200" dirty="0" smtClean="0">
                <a:solidFill>
                  <a:schemeClr val="tx1"/>
                </a:solidFill>
                <a:latin typeface="Verdana"/>
                <a:ea typeface="Verdana" panose="020B0604030504040204" pitchFamily="34" charset="0"/>
                <a:cs typeface="Verdana" panose="020B0604030504040204" pitchFamily="34" charset="0"/>
              </a:rPr>
              <a:t>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71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0.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
          <p:cNvSpPr>
            <a:spLocks noGrp="1"/>
          </p:cNvSpPr>
          <p:nvPr>
            <p:ph type="title"/>
          </p:nvPr>
        </p:nvSpPr>
        <p:spPr>
          <a:xfrm>
            <a:off x="457199" y="216000"/>
            <a:ext cx="8229600" cy="1098000"/>
          </a:xfrm>
        </p:spPr>
        <p:txBody>
          <a:bodyPr anchor="b"/>
          <a:lstStyle/>
          <a:p>
            <a:r>
              <a:rPr lang="en-US" dirty="0" smtClean="0"/>
              <a:t>E-Commerce 2018: Business. Technology. Society</a:t>
            </a:r>
            <a:endParaRPr lang="en-US" dirty="0"/>
          </a:p>
        </p:txBody>
      </p:sp>
      <p:sp>
        <p:nvSpPr>
          <p:cNvPr id="3" name="Text Placeholder 2"/>
          <p:cNvSpPr>
            <a:spLocks noGrp="1"/>
          </p:cNvSpPr>
          <p:nvPr>
            <p:ph type="body" idx="1"/>
          </p:nvPr>
        </p:nvSpPr>
        <p:spPr>
          <a:xfrm>
            <a:off x="457200" y="1452647"/>
            <a:ext cx="8229599" cy="374286"/>
          </a:xfrm>
        </p:spPr>
        <p:txBody>
          <a:bodyPr/>
          <a:lstStyle/>
          <a:p>
            <a:pPr eaLnBrk="1" hangingPunct="1">
              <a:spcBef>
                <a:spcPct val="0"/>
              </a:spcBef>
              <a:defRPr/>
            </a:pPr>
            <a:r>
              <a:rPr lang="en-US" altLang="en-US" dirty="0" smtClean="0">
                <a:latin typeface="+mn-lt"/>
              </a:rPr>
              <a:t>Fourteenth Edition</a:t>
            </a:r>
            <a:endParaRPr lang="en-US" altLang="en-US" dirty="0">
              <a:latin typeface="+mn-lt"/>
            </a:endParaRP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solidFill>
                  <a:schemeClr val="tx1"/>
                </a:solidFill>
                <a:latin typeface="+mn-lt"/>
              </a:rPr>
              <a:t>Chapter 12</a:t>
            </a:r>
            <a:endParaRPr lang="en-US" b="1" dirty="0">
              <a:solidFill>
                <a:schemeClr val="tx1"/>
              </a:solidFill>
              <a:latin typeface="+mn-lt"/>
            </a:endParaRPr>
          </a:p>
        </p:txBody>
      </p:sp>
      <p:sp>
        <p:nvSpPr>
          <p:cNvPr id="5" name="Text Placeholder 4"/>
          <p:cNvSpPr>
            <a:spLocks noGrp="1"/>
          </p:cNvSpPr>
          <p:nvPr>
            <p:ph type="body" idx="3"/>
          </p:nvPr>
        </p:nvSpPr>
        <p:spPr>
          <a:xfrm>
            <a:off x="4876800" y="3143957"/>
            <a:ext cx="3657600" cy="1496282"/>
          </a:xfrm>
        </p:spPr>
        <p:txBody>
          <a:bodyPr/>
          <a:lstStyle/>
          <a:p>
            <a:pPr algn="ctr">
              <a:spcBef>
                <a:spcPct val="0"/>
              </a:spcBef>
            </a:pPr>
            <a:r>
              <a:rPr lang="en-US" dirty="0">
                <a:solidFill>
                  <a:schemeClr val="tx1"/>
                </a:solidFill>
                <a:latin typeface="+mn-lt"/>
              </a:rPr>
              <a:t>B2B E-Commerce: Supply Chain Management and Collaborative Commerce</a:t>
            </a:r>
          </a:p>
        </p:txBody>
      </p:sp>
      <p:pic>
        <p:nvPicPr>
          <p:cNvPr id="8" name="Picture 7" descr="Front Cover: E-Commerce 2018: Business. Technology. Society Fourteenth Edition by Laudon and Traver."/>
          <p:cNvPicPr>
            <a:picLocks noChangeAspect="1"/>
          </p:cNvPicPr>
          <p:nvPr/>
        </p:nvPicPr>
        <p:blipFill>
          <a:blip r:embed="rId3"/>
          <a:stretch>
            <a:fillRect/>
          </a:stretch>
        </p:blipFill>
        <p:spPr>
          <a:xfrm>
            <a:off x="673293" y="1965581"/>
            <a:ext cx="3506821" cy="4367210"/>
          </a:xfrm>
          <a:prstGeom prst="rect">
            <a:avLst/>
          </a:prstGeom>
          <a:ln w="9525">
            <a:solidFill>
              <a:schemeClr val="tx1"/>
            </a:solidFill>
          </a:ln>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a:t>
            </a:r>
            <a:r>
              <a:rPr lang="en-US" alt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2019, </a:t>
            </a:r>
            <a:r>
              <a:rPr lang="en-US" altLang="en-US" sz="12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2018, 2017</a:t>
            </a:r>
            <a:r>
              <a:rPr lang="en-US" altLang="en-US" sz="1200" dirty="0" smtClean="0">
                <a:solidFill>
                  <a:schemeClr val="tx1"/>
                </a:solidFill>
                <a:latin typeface="Verdana"/>
                <a:ea typeface="Verdana" panose="020B0604030504040204" pitchFamily="34" charset="0"/>
                <a:cs typeface="Verdana" panose="020B0604030504040204" pitchFamily="34" charset="0"/>
              </a:rPr>
              <a:t>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IN" kern="1200" dirty="0">
                <a:latin typeface="Times New Roman" panose="02020603050405020304" pitchFamily="18" charset="0"/>
                <a:ea typeface="+mj-ea"/>
                <a:cs typeface="Times New Roman" panose="02020603050405020304" pitchFamily="18" charset="0"/>
              </a:rPr>
              <a:t>Figure </a:t>
            </a:r>
            <a:r>
              <a:rPr lang="en-IN" kern="1200" dirty="0" smtClean="0">
                <a:latin typeface="Times New Roman" panose="02020603050405020304" pitchFamily="18" charset="0"/>
                <a:ea typeface="+mj-ea"/>
                <a:cs typeface="Times New Roman" panose="02020603050405020304" pitchFamily="18" charset="0"/>
              </a:rPr>
              <a:t>12.2 </a:t>
            </a:r>
            <a:r>
              <a:rPr lang="en-IN" kern="1200" dirty="0">
                <a:latin typeface="Times New Roman" panose="02020603050405020304" pitchFamily="18" charset="0"/>
                <a:ea typeface="+mj-ea"/>
                <a:cs typeface="Times New Roman" panose="02020603050405020304" pitchFamily="18" charset="0"/>
              </a:rPr>
              <a:t>Growth of B2b E-Commerce in the United States</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stacked bar graph shows the growth of B 2 B e-commerce in the United States between the time period 20 11 to 20 21. The x-axis shows the years, and the y-axis shows the amount of growth in trillions ranging from zero to 18 trillion in increments of 2. Traditional B 2 B, E D I, B 2 B net markets, and private networks are being compared. The data is as follows. In 20 11, traditional B 2 B is 7.5 trillion dollars, E D I is 2.2 billion dollars, B 2 B net markets is 0.3 trillion dollars, private networks is 2 trillion, and the total for 20 11 is 12 trillion. In 20 12, traditional B 2 B is 8 trillion, E D I is 2.3 trillion, B 2 B net markets is 0.6 trillion, private networks is 10.9 trillion, and the total for 20 12 is 0. In 20 13, traditional B 2 B is 8 trillion, E D I is 2.5 trillion, B 2 B net markets is 0.7 trillion, private networks is 2.5 trillion, and the total for 20 13 is 13.7 trillion. In 20 14, traditional B 2 B is 7.9 trillion, E D I is 2.7 trillion, B 2 B net markets is 0.7 trillion, private networks is 2.5 trillion, and the total for 20 14 is 13.8 trillion. In 20 15, traditional B 2 B is 7.5 trillion, E D I is 3 trillion, B 2 B net markets is 0.4 trillion, private networks is 2.5 trillion, and the total for 20 15 is 13.4 trillion. In 20 16, traditional B 2 B is 7.5 trillion, E D I is 3 trillion, B 2 B net markets is 0.4 trillion, private networks is 2.7 trillion, and the total for 20 16 is 15.5 trillion. In 20 17, traditional B 2 B is 7.5 trillion, E D I is 3 trillion, B 2B net markets is 0.4 trillion, private networks is 2.8 trillion, and the total for 20 17 is 13.7 trillion. In 20 18, traditional B 2 B is 7.5 trillion, E D I is 3.1 trillion, B 2 B 0.4 trillion, private networks is 2.9 trillion, and the total for 20 18 is 14 trillion. In 20 19, traditional B 2 B is 7.5 trillion, E D I is 3.1 trillion, B 2 B net markets is 0.5 trillion, private networks is 3 trillion, and the total for 20 19 is 14.2 trillion. In 20 20, traditional B 2 B is 7.7 trillion, E D I is 3.5 trillion, B 2 B net markets is 0.7 trillion, private networks is 3.2 trillion, and the total for 20 20 is 15.1 trillion. In 20 21, traditional B 2 B is 7.8 trillion, E D I is 3.7 trillion, B 2 B net markets 0.8 trillion, private networks is 3.5 trillion, and the total for 20 21 is 15.8 trillion. All values estim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948" y="1703975"/>
            <a:ext cx="7688104" cy="4023267"/>
          </a:xfrm>
          <a:prstGeom prst="rect">
            <a:avLst/>
          </a:prstGeom>
        </p:spPr>
      </p:pic>
    </p:spTree>
    <p:extLst>
      <p:ext uri="{BB962C8B-B14F-4D97-AF65-F5344CB8AC3E}">
        <p14:creationId xmlns:p14="http://schemas.microsoft.com/office/powerpoint/2010/main" val="1352571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Potential Benefits and Challenges of B2B E-Commerce </a:t>
            </a:r>
            <a:r>
              <a:rPr lang="en-IN" sz="2000" b="0" kern="1200" dirty="0" smtClean="0">
                <a:latin typeface="Times New Roman" panose="02020603050405020304" pitchFamily="18" charset="0"/>
                <a:ea typeface="+mj-ea"/>
                <a:cs typeface="Times New Roman" panose="02020603050405020304" pitchFamily="18" charset="0"/>
              </a:rPr>
              <a:t>(1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101092"/>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Lower administrative costs</a:t>
            </a:r>
          </a:p>
          <a:p>
            <a:pPr marL="255651" lvl="0" indent="-255651">
              <a:spcAft>
                <a:spcPct val="0"/>
              </a:spcAft>
              <a:buSzPts val="2400"/>
              <a:tabLst/>
            </a:pPr>
            <a:r>
              <a:rPr lang="en-US" sz="2400" kern="1200" dirty="0">
                <a:solidFill>
                  <a:srgbClr val="000000"/>
                </a:solidFill>
                <a:latin typeface="Arial (Body)"/>
                <a:ea typeface="+mn-ea"/>
                <a:cs typeface="+mn-cs"/>
              </a:rPr>
              <a:t>Lower search costs for buyers</a:t>
            </a:r>
          </a:p>
          <a:p>
            <a:pPr marL="255651" lvl="0" indent="-255651">
              <a:spcAft>
                <a:spcPct val="0"/>
              </a:spcAft>
              <a:buSzPts val="2400"/>
              <a:tabLst/>
            </a:pPr>
            <a:r>
              <a:rPr lang="en-US" sz="2400" kern="1200" dirty="0">
                <a:solidFill>
                  <a:srgbClr val="000000"/>
                </a:solidFill>
                <a:latin typeface="Arial (Body)"/>
                <a:ea typeface="+mn-ea"/>
                <a:cs typeface="+mn-cs"/>
              </a:rPr>
              <a:t>Reduced inventory costs</a:t>
            </a:r>
          </a:p>
          <a:p>
            <a:pPr marL="255651" lvl="0" indent="-255651">
              <a:spcAft>
                <a:spcPct val="0"/>
              </a:spcAft>
              <a:buSzPts val="2400"/>
              <a:tabLst/>
            </a:pPr>
            <a:r>
              <a:rPr lang="en-US" sz="2400" kern="1200" dirty="0">
                <a:solidFill>
                  <a:srgbClr val="000000"/>
                </a:solidFill>
                <a:latin typeface="Arial (Body)"/>
                <a:ea typeface="+mn-ea"/>
                <a:cs typeface="+mn-cs"/>
              </a:rPr>
              <a:t>Lower transaction costs</a:t>
            </a:r>
          </a:p>
          <a:p>
            <a:pPr marL="255651" lvl="0" indent="-255651">
              <a:spcAft>
                <a:spcPct val="0"/>
              </a:spcAft>
              <a:buSzPts val="2400"/>
              <a:tabLst/>
            </a:pPr>
            <a:r>
              <a:rPr lang="en-US" sz="2400" kern="1200" dirty="0">
                <a:solidFill>
                  <a:srgbClr val="000000"/>
                </a:solidFill>
                <a:latin typeface="Arial (Body)"/>
                <a:ea typeface="+mn-ea"/>
                <a:cs typeface="+mn-cs"/>
              </a:rPr>
              <a:t>Increased production flexibility by ensuring just-in-time parts delivery</a:t>
            </a:r>
          </a:p>
          <a:p>
            <a:pPr marL="255651" lvl="0" indent="-255651">
              <a:spcAft>
                <a:spcPct val="0"/>
              </a:spcAft>
              <a:buSzPts val="2400"/>
              <a:tabLst/>
            </a:pPr>
            <a:r>
              <a:rPr lang="en-US" sz="2400" kern="1200" dirty="0">
                <a:solidFill>
                  <a:srgbClr val="000000"/>
                </a:solidFill>
                <a:latin typeface="Arial (Body)"/>
                <a:ea typeface="+mn-ea"/>
                <a:cs typeface="+mn-cs"/>
              </a:rPr>
              <a:t>Improved quality of products by increasing cooperation among buyers and sellers</a:t>
            </a:r>
          </a:p>
        </p:txBody>
      </p:sp>
    </p:spTree>
    <p:extLst>
      <p:ext uri="{BB962C8B-B14F-4D97-AF65-F5344CB8AC3E}">
        <p14:creationId xmlns:p14="http://schemas.microsoft.com/office/powerpoint/2010/main" val="494136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Potential Benefits and Challenges of B2B E-Commerce </a:t>
            </a:r>
            <a:r>
              <a:rPr lang="en-IN" sz="2000" b="0" kern="1200" dirty="0" smtClean="0">
                <a:latin typeface="Times New Roman" panose="02020603050405020304" pitchFamily="18" charset="0"/>
                <a:ea typeface="+mj-ea"/>
                <a:cs typeface="Times New Roman" panose="02020603050405020304" pitchFamily="18" charset="0"/>
              </a:rPr>
              <a:t>(2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170068"/>
          </a:xfrm>
        </p:spPr>
        <p:txBody>
          <a:bodyPr wrap="square" lIns="91425" tIns="91425" rIns="91425" bIns="91425">
            <a:noAutofit/>
          </a:bodyPr>
          <a:lstStyle/>
          <a:p>
            <a:pPr marL="255651" lvl="0" indent="-255651">
              <a:spcAft>
                <a:spcPct val="0"/>
              </a:spcAft>
              <a:buSzPts val="2400"/>
              <a:tabLst/>
              <a:defRPr/>
            </a:pPr>
            <a:r>
              <a:rPr lang="en-US" sz="2400" kern="1200" dirty="0">
                <a:solidFill>
                  <a:srgbClr val="000000"/>
                </a:solidFill>
                <a:latin typeface="Arial (Body)"/>
                <a:ea typeface="+mn-ea"/>
                <a:cs typeface="+mn-cs"/>
              </a:rPr>
              <a:t>Decreased product cycle </a:t>
            </a:r>
            <a:r>
              <a:rPr lang="en-US" sz="2400" kern="1200" dirty="0" smtClean="0">
                <a:solidFill>
                  <a:srgbClr val="000000"/>
                </a:solidFill>
                <a:latin typeface="Arial (Body)"/>
                <a:ea typeface="+mn-ea"/>
                <a:cs typeface="+mn-cs"/>
              </a:rPr>
              <a:t>time</a:t>
            </a:r>
            <a:endParaRPr lang="en-US" sz="2400" kern="1200" dirty="0">
              <a:solidFill>
                <a:srgbClr val="000000"/>
              </a:solidFill>
              <a:latin typeface="Arial (Body)"/>
              <a:ea typeface="+mn-ea"/>
              <a:cs typeface="+mn-cs"/>
            </a:endParaRPr>
          </a:p>
          <a:p>
            <a:pPr marL="255651" lvl="0" indent="-255651">
              <a:spcAft>
                <a:spcPct val="0"/>
              </a:spcAft>
              <a:buSzPts val="2400"/>
              <a:tabLst/>
              <a:defRPr/>
            </a:pPr>
            <a:r>
              <a:rPr lang="en-US" sz="2400" kern="1200" dirty="0">
                <a:solidFill>
                  <a:srgbClr val="000000"/>
                </a:solidFill>
                <a:latin typeface="Arial (Body)"/>
                <a:ea typeface="+mn-ea"/>
                <a:cs typeface="+mn-cs"/>
              </a:rPr>
              <a:t>Increased opportunities for </a:t>
            </a:r>
            <a:r>
              <a:rPr lang="en-US" sz="2400" kern="1200" dirty="0" smtClean="0">
                <a:solidFill>
                  <a:srgbClr val="000000"/>
                </a:solidFill>
                <a:latin typeface="Arial (Body)"/>
                <a:ea typeface="+mn-ea"/>
                <a:cs typeface="+mn-cs"/>
              </a:rPr>
              <a:t>collaboration</a:t>
            </a:r>
            <a:endParaRPr lang="en-US" sz="2400" kern="1200" dirty="0">
              <a:solidFill>
                <a:srgbClr val="000000"/>
              </a:solidFill>
              <a:latin typeface="Arial (Body)"/>
              <a:ea typeface="+mn-ea"/>
              <a:cs typeface="+mn-cs"/>
            </a:endParaRPr>
          </a:p>
          <a:p>
            <a:pPr marL="255651" lvl="0" indent="-255651">
              <a:spcAft>
                <a:spcPct val="0"/>
              </a:spcAft>
              <a:buSzPts val="2400"/>
              <a:tabLst/>
              <a:defRPr/>
            </a:pPr>
            <a:r>
              <a:rPr lang="en-US" sz="2400" kern="1200" dirty="0">
                <a:solidFill>
                  <a:srgbClr val="000000"/>
                </a:solidFill>
                <a:latin typeface="Arial (Body)"/>
                <a:ea typeface="+mn-ea"/>
                <a:cs typeface="+mn-cs"/>
              </a:rPr>
              <a:t>Greater price transparency</a:t>
            </a:r>
          </a:p>
          <a:p>
            <a:pPr marL="255651" lvl="0" indent="-255651">
              <a:spcAft>
                <a:spcPct val="0"/>
              </a:spcAft>
              <a:buSzPts val="2400"/>
              <a:tabLst/>
              <a:defRPr/>
            </a:pPr>
            <a:r>
              <a:rPr lang="en-US" sz="2400" kern="1200" dirty="0">
                <a:solidFill>
                  <a:srgbClr val="000000"/>
                </a:solidFill>
                <a:latin typeface="Arial (Body)"/>
                <a:ea typeface="+mn-ea"/>
                <a:cs typeface="+mn-cs"/>
              </a:rPr>
              <a:t>Increased visibility, real-time information sharing</a:t>
            </a:r>
          </a:p>
          <a:p>
            <a:pPr marL="255651" lvl="0" indent="-255651">
              <a:spcAft>
                <a:spcPct val="0"/>
              </a:spcAft>
              <a:buSzPts val="2400"/>
              <a:tabLst/>
              <a:defRPr/>
            </a:pPr>
            <a:r>
              <a:rPr lang="en-US" sz="2400" kern="1200" dirty="0">
                <a:solidFill>
                  <a:srgbClr val="000000"/>
                </a:solidFill>
                <a:latin typeface="Arial (Body)"/>
                <a:ea typeface="+mn-ea"/>
                <a:cs typeface="+mn-cs"/>
              </a:rPr>
              <a:t>However, some risk is posed by increased globalization and consolidation</a:t>
            </a:r>
          </a:p>
        </p:txBody>
      </p:sp>
    </p:spTree>
    <p:extLst>
      <p:ext uri="{BB962C8B-B14F-4D97-AF65-F5344CB8AC3E}">
        <p14:creationId xmlns:p14="http://schemas.microsoft.com/office/powerpoint/2010/main" val="935222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Insight on Society: Where’s My ipad? Supply Chain Risk and Vulnerability</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631459"/>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Class discussion:</a:t>
            </a:r>
          </a:p>
          <a:p>
            <a:pPr marL="741553" lvl="1" indent="-284353">
              <a:spcAft>
                <a:spcPct val="0"/>
              </a:spcAft>
              <a:buSzPts val="2400"/>
            </a:pPr>
            <a:r>
              <a:rPr lang="en-US" sz="2400" kern="1200" dirty="0">
                <a:solidFill>
                  <a:srgbClr val="000000"/>
                </a:solidFill>
                <a:latin typeface="Arial (Body)"/>
                <a:ea typeface="+mn-ea"/>
                <a:cs typeface="+mn-cs"/>
              </a:rPr>
              <a:t>Why does concentrating production on fewer suppliers also concentrate risk?</a:t>
            </a:r>
          </a:p>
          <a:p>
            <a:pPr marL="741553" lvl="1" indent="-284353">
              <a:spcAft>
                <a:spcPct val="0"/>
              </a:spcAft>
              <a:buSzPts val="2400"/>
            </a:pPr>
            <a:r>
              <a:rPr lang="en-US" sz="2400" kern="1200" dirty="0">
                <a:solidFill>
                  <a:srgbClr val="000000"/>
                </a:solidFill>
                <a:latin typeface="Arial (Body)"/>
                <a:ea typeface="+mn-ea"/>
                <a:cs typeface="+mn-cs"/>
              </a:rPr>
              <a:t>How does globalization play a part in increased risk?</a:t>
            </a:r>
          </a:p>
          <a:p>
            <a:pPr marL="741553" lvl="1" indent="-284353">
              <a:spcAft>
                <a:spcPct val="0"/>
              </a:spcAft>
              <a:buSzPts val="2400"/>
            </a:pPr>
            <a:r>
              <a:rPr lang="en-US" sz="2400" kern="1200" dirty="0">
                <a:solidFill>
                  <a:srgbClr val="000000"/>
                </a:solidFill>
                <a:latin typeface="Arial (Body)"/>
                <a:ea typeface="+mn-ea"/>
                <a:cs typeface="+mn-cs"/>
              </a:rPr>
              <a:t>What types of procedures could be implemented, given increased globalization, to reduce risk?</a:t>
            </a:r>
          </a:p>
        </p:txBody>
      </p:sp>
    </p:spTree>
    <p:extLst>
      <p:ext uri="{BB962C8B-B14F-4D97-AF65-F5344CB8AC3E}">
        <p14:creationId xmlns:p14="http://schemas.microsoft.com/office/powerpoint/2010/main" val="2262339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The Procurement Process and the Supply Chain</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008759"/>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Procurement </a:t>
            </a:r>
            <a:r>
              <a:rPr lang="en-US" sz="2400" kern="1200" dirty="0" smtClean="0">
                <a:solidFill>
                  <a:srgbClr val="000000"/>
                </a:solidFill>
                <a:latin typeface="Arial (Body)"/>
                <a:ea typeface="+mn-ea"/>
                <a:cs typeface="+mn-cs"/>
              </a:rPr>
              <a:t>process:</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The way firms purchase materials they need to make products</a:t>
            </a:r>
          </a:p>
          <a:p>
            <a:pPr marL="255651" lvl="0" indent="-255651">
              <a:spcAft>
                <a:spcPct val="0"/>
              </a:spcAft>
              <a:buSzPts val="2400"/>
              <a:tabLst/>
            </a:pPr>
            <a:r>
              <a:rPr lang="en-US" sz="2400" kern="1200" dirty="0">
                <a:solidFill>
                  <a:srgbClr val="000000"/>
                </a:solidFill>
                <a:latin typeface="Arial (Body)"/>
                <a:ea typeface="+mn-ea"/>
                <a:cs typeface="+mn-cs"/>
              </a:rPr>
              <a:t>Steps in procurement process</a:t>
            </a:r>
          </a:p>
          <a:p>
            <a:pPr marL="741553" lvl="1" indent="-284353">
              <a:spcAft>
                <a:spcPct val="0"/>
              </a:spcAft>
              <a:buSzPts val="2400"/>
            </a:pPr>
            <a:r>
              <a:rPr lang="en-US" sz="2400" kern="1200" dirty="0">
                <a:solidFill>
                  <a:srgbClr val="000000"/>
                </a:solidFill>
                <a:latin typeface="Arial (Body)"/>
                <a:ea typeface="+mn-ea"/>
                <a:cs typeface="+mn-cs"/>
              </a:rPr>
              <a:t>Deciding who to buy from and what to pay</a:t>
            </a:r>
          </a:p>
          <a:p>
            <a:pPr marL="741553" lvl="1" indent="-284353">
              <a:spcAft>
                <a:spcPct val="0"/>
              </a:spcAft>
              <a:buSzPts val="2400"/>
            </a:pPr>
            <a:r>
              <a:rPr lang="en-US" sz="2400" kern="1200" dirty="0">
                <a:solidFill>
                  <a:srgbClr val="000000"/>
                </a:solidFill>
                <a:latin typeface="Arial (Body)"/>
                <a:ea typeface="+mn-ea"/>
                <a:cs typeface="+mn-cs"/>
              </a:rPr>
              <a:t>Completing transaction</a:t>
            </a:r>
          </a:p>
          <a:p>
            <a:pPr marL="741553" lvl="1" indent="-284353">
              <a:spcAft>
                <a:spcPct val="0"/>
              </a:spcAft>
              <a:buSzPts val="2400"/>
            </a:pPr>
            <a:r>
              <a:rPr lang="en-US" sz="2400" kern="1200" dirty="0">
                <a:solidFill>
                  <a:srgbClr val="000000"/>
                </a:solidFill>
                <a:latin typeface="Arial (Body)"/>
                <a:ea typeface="+mn-ea"/>
                <a:cs typeface="+mn-cs"/>
              </a:rPr>
              <a:t>Each step is composed of many business processes and subactivities requiring data to be recorded in seller, buyer, and shipper information systems</a:t>
            </a:r>
          </a:p>
        </p:txBody>
      </p:sp>
    </p:spTree>
    <p:extLst>
      <p:ext uri="{BB962C8B-B14F-4D97-AF65-F5344CB8AC3E}">
        <p14:creationId xmlns:p14="http://schemas.microsoft.com/office/powerpoint/2010/main" val="22489371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a:latin typeface="Times New Roman" panose="02020603050405020304" pitchFamily="18" charset="0"/>
                <a:ea typeface="+mj-ea"/>
                <a:cs typeface="Times New Roman" panose="02020603050405020304" pitchFamily="18" charset="0"/>
              </a:rPr>
              <a:t>Figure </a:t>
            </a:r>
            <a:r>
              <a:rPr lang="en-US" kern="1200" dirty="0" smtClean="0">
                <a:latin typeface="Times New Roman" panose="02020603050405020304" pitchFamily="18" charset="0"/>
                <a:ea typeface="+mj-ea"/>
                <a:cs typeface="Times New Roman" panose="02020603050405020304" pitchFamily="18" charset="0"/>
              </a:rPr>
              <a:t>12.3 </a:t>
            </a:r>
            <a:r>
              <a:rPr lang="en-US" kern="1200" dirty="0">
                <a:latin typeface="Times New Roman" panose="02020603050405020304" pitchFamily="18" charset="0"/>
                <a:ea typeface="+mj-ea"/>
                <a:cs typeface="Times New Roman" panose="02020603050405020304" pitchFamily="18" charset="0"/>
              </a:rPr>
              <a:t>The Procurement Process</a:t>
            </a:r>
          </a:p>
        </p:txBody>
      </p:sp>
      <p:pic>
        <p:nvPicPr>
          <p:cNvPr id="4" name="Picture 3" descr="A figure shows seven stages of the procurement process. The figure shows the factors and actions involved in each stage of process as follows. 1. Search, which includes Catalogs, Internet, Salespersons, Brochures, Telephone, and Fax. 2. Qualify, which include Research, Credit history, Check with competitors, Telephone research. 3. Negotiate, which includes Price, Credit terms, Escrow, Quality, and Timing. 4. Purchase Order, which includes Order product, Initiate purchase order, or P O, Enter into system, and Mail P O. 5. Invoicing, which includes Receive P O, enter into financial system, enter into production system, send invoice, Match with P O, Internal review, and Enter into warehouse system. 6. Shipping, which includes, enter into shipper’s tracking system, Ship goods, deliver goods, and Enter into tracking system. 7. Remittance payment, which includes Receive goods, enter shipping documents into warehouse system, Verify and correct invoice, resend invoice, cut check, and Add corrected invoice to back office system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647" y="1845531"/>
            <a:ext cx="8052706" cy="3467194"/>
          </a:xfrm>
          <a:prstGeom prst="rect">
            <a:avLst/>
          </a:prstGeom>
        </p:spPr>
      </p:pic>
    </p:spTree>
    <p:extLst>
      <p:ext uri="{BB962C8B-B14F-4D97-AF65-F5344CB8AC3E}">
        <p14:creationId xmlns:p14="http://schemas.microsoft.com/office/powerpoint/2010/main" val="38608401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Types of Procurement </a:t>
            </a:r>
            <a:r>
              <a:rPr lang="en-IN" sz="2000" b="0" kern="1200" dirty="0" smtClean="0">
                <a:latin typeface="Times New Roman" panose="02020603050405020304" pitchFamily="18" charset="0"/>
                <a:ea typeface="+mj-ea"/>
                <a:cs typeface="Times New Roman" panose="02020603050405020304" pitchFamily="18" charset="0"/>
              </a:rPr>
              <a:t>(1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tabLst/>
            </a:pPr>
            <a:r>
              <a:rPr lang="en-US" sz="2200" kern="1200" dirty="0">
                <a:solidFill>
                  <a:srgbClr val="000000"/>
                </a:solidFill>
                <a:latin typeface="Arial (Body)"/>
                <a:ea typeface="+mn-ea"/>
                <a:cs typeface="+mn-cs"/>
              </a:rPr>
              <a:t>Firms purchase two types of goods</a:t>
            </a:r>
          </a:p>
          <a:p>
            <a:pPr marL="741553" lvl="1" indent="-284353">
              <a:spcAft>
                <a:spcPct val="0"/>
              </a:spcAft>
            </a:pPr>
            <a:r>
              <a:rPr lang="en-US" sz="2200" kern="1200" dirty="0">
                <a:solidFill>
                  <a:srgbClr val="000000"/>
                </a:solidFill>
                <a:latin typeface="Arial (Body)"/>
                <a:ea typeface="+mn-ea"/>
                <a:cs typeface="+mn-cs"/>
              </a:rPr>
              <a:t>Direct goods: Integrally involved in production process</a:t>
            </a:r>
          </a:p>
          <a:p>
            <a:pPr marL="741553" lvl="1" indent="-284353">
              <a:spcAft>
                <a:spcPct val="0"/>
              </a:spcAft>
            </a:pPr>
            <a:r>
              <a:rPr lang="en-US" sz="2200" kern="1200" dirty="0">
                <a:solidFill>
                  <a:srgbClr val="000000"/>
                </a:solidFill>
                <a:latin typeface="Arial (Body)"/>
                <a:ea typeface="+mn-ea"/>
                <a:cs typeface="+mn-cs"/>
              </a:rPr>
              <a:t>Indirect goods: All goods not directly involved in production process (</a:t>
            </a:r>
            <a:r>
              <a:rPr lang="en-US" sz="2200" kern="1200" dirty="0" smtClean="0">
                <a:solidFill>
                  <a:srgbClr val="000000"/>
                </a:solidFill>
                <a:latin typeface="Arial (Body)"/>
                <a:ea typeface="+mn-ea"/>
                <a:cs typeface="+mn-cs"/>
              </a:rPr>
              <a:t>M</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R</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O </a:t>
            </a:r>
            <a:r>
              <a:rPr lang="en-US" sz="2200" kern="1200" dirty="0">
                <a:solidFill>
                  <a:srgbClr val="000000"/>
                </a:solidFill>
                <a:latin typeface="Arial (Body)"/>
                <a:ea typeface="+mn-ea"/>
                <a:cs typeface="+mn-cs"/>
              </a:rPr>
              <a:t>goods)</a:t>
            </a:r>
          </a:p>
          <a:p>
            <a:pPr marL="255651" lvl="0" indent="-255651">
              <a:spcAft>
                <a:spcPct val="0"/>
              </a:spcAft>
              <a:tabLst/>
            </a:pPr>
            <a:r>
              <a:rPr lang="en-US" sz="2200" kern="1200" dirty="0">
                <a:solidFill>
                  <a:srgbClr val="000000"/>
                </a:solidFill>
                <a:latin typeface="Arial (Body)"/>
                <a:ea typeface="+mn-ea"/>
                <a:cs typeface="+mn-cs"/>
              </a:rPr>
              <a:t>Firms use two methods to purchase</a:t>
            </a:r>
          </a:p>
          <a:p>
            <a:pPr marL="741553" lvl="1" indent="-284353">
              <a:spcAft>
                <a:spcPct val="0"/>
              </a:spcAft>
            </a:pPr>
            <a:r>
              <a:rPr lang="en-US" sz="2200" kern="1200" dirty="0">
                <a:solidFill>
                  <a:srgbClr val="000000"/>
                </a:solidFill>
                <a:latin typeface="Arial (Body)"/>
                <a:ea typeface="+mn-ea"/>
                <a:cs typeface="+mn-cs"/>
              </a:rPr>
              <a:t>Contract </a:t>
            </a:r>
            <a:r>
              <a:rPr lang="en-US" sz="2200" kern="1200" dirty="0" smtClean="0">
                <a:solidFill>
                  <a:srgbClr val="000000"/>
                </a:solidFill>
                <a:latin typeface="Arial (Body)"/>
                <a:ea typeface="+mn-ea"/>
                <a:cs typeface="+mn-cs"/>
              </a:rPr>
              <a:t>purchasing:</a:t>
            </a:r>
            <a:endParaRPr lang="en-US" sz="2200" kern="1200" dirty="0">
              <a:solidFill>
                <a:srgbClr val="000000"/>
              </a:solidFill>
              <a:latin typeface="Arial (Body)"/>
              <a:ea typeface="+mn-ea"/>
              <a:cs typeface="+mn-cs"/>
            </a:endParaRPr>
          </a:p>
          <a:p>
            <a:pPr marL="1144778" lvl="2" indent="-230378">
              <a:spcAft>
                <a:spcPct val="0"/>
              </a:spcAft>
            </a:pPr>
            <a:r>
              <a:rPr lang="en-US" sz="2200" kern="1200" dirty="0">
                <a:solidFill>
                  <a:srgbClr val="000000"/>
                </a:solidFill>
                <a:latin typeface="Arial (Body)"/>
                <a:ea typeface="+mn-ea"/>
                <a:cs typeface="+mn-cs"/>
              </a:rPr>
              <a:t>Involves long-term written agreements to purchase specified products, with agreed-upon terms and quality</a:t>
            </a:r>
          </a:p>
          <a:p>
            <a:pPr marL="741553" lvl="1" indent="-284353">
              <a:spcAft>
                <a:spcPct val="0"/>
              </a:spcAft>
            </a:pPr>
            <a:r>
              <a:rPr lang="en-US" sz="2200" kern="1200" dirty="0">
                <a:solidFill>
                  <a:srgbClr val="000000"/>
                </a:solidFill>
                <a:latin typeface="Arial (Body)"/>
                <a:ea typeface="+mn-ea"/>
                <a:cs typeface="+mn-cs"/>
              </a:rPr>
              <a:t>Spot </a:t>
            </a:r>
            <a:r>
              <a:rPr lang="en-US" sz="2200" kern="1200" dirty="0" smtClean="0">
                <a:solidFill>
                  <a:srgbClr val="000000"/>
                </a:solidFill>
                <a:latin typeface="Arial (Body)"/>
                <a:ea typeface="+mn-ea"/>
                <a:cs typeface="+mn-cs"/>
              </a:rPr>
              <a:t>purchasing:</a:t>
            </a:r>
            <a:endParaRPr lang="en-US" sz="2200" kern="1200" dirty="0">
              <a:solidFill>
                <a:srgbClr val="000000"/>
              </a:solidFill>
              <a:latin typeface="Arial (Body)"/>
              <a:ea typeface="+mn-ea"/>
              <a:cs typeface="+mn-cs"/>
            </a:endParaRPr>
          </a:p>
          <a:p>
            <a:pPr marL="1144778" lvl="2" indent="-230378">
              <a:spcAft>
                <a:spcPct val="0"/>
              </a:spcAft>
            </a:pPr>
            <a:r>
              <a:rPr lang="en-US" sz="2200" kern="1200" dirty="0">
                <a:solidFill>
                  <a:srgbClr val="000000"/>
                </a:solidFill>
                <a:latin typeface="Arial (Body)"/>
                <a:ea typeface="+mn-ea"/>
                <a:cs typeface="+mn-cs"/>
              </a:rPr>
              <a:t>Involves purchase of goods based on immediate needs in larger marketplaces that involve many suppliers</a:t>
            </a:r>
          </a:p>
        </p:txBody>
      </p:sp>
    </p:spTree>
    <p:extLst>
      <p:ext uri="{BB962C8B-B14F-4D97-AF65-F5344CB8AC3E}">
        <p14:creationId xmlns:p14="http://schemas.microsoft.com/office/powerpoint/2010/main" val="37980941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Types of Procurement </a:t>
            </a:r>
            <a:r>
              <a:rPr lang="en-IN" sz="2000" b="0" kern="1200" dirty="0" smtClean="0">
                <a:latin typeface="Times New Roman" panose="02020603050405020304" pitchFamily="18" charset="0"/>
                <a:ea typeface="+mj-ea"/>
                <a:cs typeface="Times New Roman" panose="02020603050405020304" pitchFamily="18" charset="0"/>
              </a:rPr>
              <a:t>(2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008759"/>
          </a:xfrm>
        </p:spPr>
        <p:txBody>
          <a:bodyPr wrap="square" lIns="91425" tIns="91425" rIns="91425" bIns="91425">
            <a:noAutofit/>
          </a:bodyPr>
          <a:lstStyle/>
          <a:p>
            <a:pPr marL="255651" lvl="0" indent="-255651">
              <a:spcAft>
                <a:spcPct val="0"/>
              </a:spcAft>
              <a:tabLst/>
            </a:pPr>
            <a:r>
              <a:rPr lang="en-US" sz="2200" kern="1200" dirty="0">
                <a:solidFill>
                  <a:srgbClr val="000000"/>
                </a:solidFill>
                <a:latin typeface="+mn-lt"/>
                <a:ea typeface="+mn-ea"/>
                <a:cs typeface="+mn-cs"/>
              </a:rPr>
              <a:t>Procurement is highly information intensive and labor </a:t>
            </a:r>
            <a:r>
              <a:rPr lang="en-US" sz="2200" kern="1200" dirty="0" smtClean="0">
                <a:solidFill>
                  <a:srgbClr val="000000"/>
                </a:solidFill>
                <a:latin typeface="+mn-lt"/>
                <a:ea typeface="+mn-ea"/>
                <a:cs typeface="+mn-cs"/>
              </a:rPr>
              <a:t>intensive</a:t>
            </a:r>
            <a:endParaRPr lang="en-US" sz="2200" kern="1200" dirty="0">
              <a:solidFill>
                <a:srgbClr val="000000"/>
              </a:solidFill>
              <a:latin typeface="+mn-lt"/>
              <a:ea typeface="+mn-ea"/>
              <a:cs typeface="+mn-cs"/>
            </a:endParaRPr>
          </a:p>
          <a:p>
            <a:pPr marL="741553" lvl="1" indent="-284353">
              <a:spcAft>
                <a:spcPct val="0"/>
              </a:spcAft>
            </a:pPr>
            <a:r>
              <a:rPr lang="en-US" sz="2200" kern="1200" dirty="0">
                <a:solidFill>
                  <a:srgbClr val="000000"/>
                </a:solidFill>
                <a:latin typeface="+mn-lt"/>
                <a:ea typeface="+mn-ea"/>
                <a:cs typeface="+mn-cs"/>
              </a:rPr>
              <a:t>Requires managing information among many corporate systems</a:t>
            </a:r>
          </a:p>
          <a:p>
            <a:pPr marL="741553" lvl="1" indent="-284353">
              <a:spcAft>
                <a:spcPct val="0"/>
              </a:spcAft>
            </a:pPr>
            <a:r>
              <a:rPr lang="en-US" sz="2200" kern="1200" dirty="0">
                <a:solidFill>
                  <a:srgbClr val="000000"/>
                </a:solidFill>
                <a:latin typeface="+mn-lt"/>
                <a:ea typeface="+mn-ea"/>
                <a:cs typeface="+mn-cs"/>
              </a:rPr>
              <a:t>Involves over 1 million </a:t>
            </a:r>
            <a:r>
              <a:rPr lang="en-US" sz="2200" kern="1200" dirty="0" smtClean="0">
                <a:solidFill>
                  <a:srgbClr val="000000"/>
                </a:solidFill>
                <a:latin typeface="+mn-lt"/>
                <a:ea typeface="+mn-ea"/>
                <a:cs typeface="+mn-cs"/>
              </a:rPr>
              <a:t>U.S. workers</a:t>
            </a:r>
            <a:endParaRPr lang="en-US" sz="2200" kern="1200" dirty="0">
              <a:solidFill>
                <a:prstClr val="black"/>
              </a:solidFill>
              <a:latin typeface="+mn-lt"/>
              <a:ea typeface="+mn-ea"/>
              <a:cs typeface="+mn-cs"/>
            </a:endParaRPr>
          </a:p>
          <a:p>
            <a:pPr marL="255651" lvl="0" indent="-255651">
              <a:spcAft>
                <a:spcPct val="0"/>
              </a:spcAft>
              <a:tabLst/>
            </a:pPr>
            <a:r>
              <a:rPr lang="en-US" sz="2200" kern="1200" dirty="0">
                <a:solidFill>
                  <a:srgbClr val="000000"/>
                </a:solidFill>
                <a:latin typeface="+mn-lt"/>
                <a:ea typeface="+mn-ea"/>
                <a:cs typeface="+mn-cs"/>
              </a:rPr>
              <a:t>Purchasing managers</a:t>
            </a:r>
          </a:p>
          <a:p>
            <a:pPr marL="741553" lvl="1" indent="-284353">
              <a:spcAft>
                <a:spcPct val="0"/>
              </a:spcAft>
            </a:pPr>
            <a:r>
              <a:rPr lang="en-US" sz="2200" kern="1200" dirty="0">
                <a:solidFill>
                  <a:srgbClr val="000000"/>
                </a:solidFill>
                <a:latin typeface="+mn-lt"/>
                <a:ea typeface="+mn-ea"/>
                <a:cs typeface="+mn-cs"/>
              </a:rPr>
              <a:t>Key players in procurement process</a:t>
            </a:r>
          </a:p>
          <a:p>
            <a:pPr marL="741553" lvl="1" indent="-284353">
              <a:spcAft>
                <a:spcPct val="0"/>
              </a:spcAft>
            </a:pPr>
            <a:r>
              <a:rPr lang="en-US" sz="2200" kern="1200" dirty="0">
                <a:solidFill>
                  <a:srgbClr val="000000"/>
                </a:solidFill>
                <a:latin typeface="+mn-lt"/>
                <a:ea typeface="+mn-ea"/>
                <a:cs typeface="+mn-cs"/>
              </a:rPr>
              <a:t>Key decision-makers for adoption of B2B e-commerce solutions</a:t>
            </a:r>
          </a:p>
        </p:txBody>
      </p:sp>
    </p:spTree>
    <p:extLst>
      <p:ext uri="{BB962C8B-B14F-4D97-AF65-F5344CB8AC3E}">
        <p14:creationId xmlns:p14="http://schemas.microsoft.com/office/powerpoint/2010/main" val="1458989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Multi-Tier Supply Chain</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716372"/>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Complex series of transactions between firm and thousands of suppliers, supplying thousands of goods</a:t>
            </a:r>
          </a:p>
          <a:p>
            <a:pPr marL="255651" lvl="0" indent="-255651">
              <a:spcAft>
                <a:spcPct val="0"/>
              </a:spcAft>
              <a:buSzPts val="2400"/>
              <a:tabLst/>
            </a:pPr>
            <a:r>
              <a:rPr lang="en-US" sz="2400" kern="1200" dirty="0">
                <a:solidFill>
                  <a:srgbClr val="000000"/>
                </a:solidFill>
                <a:latin typeface="Arial (Body)"/>
                <a:ea typeface="+mn-ea"/>
                <a:cs typeface="+mn-cs"/>
              </a:rPr>
              <a:t>Challenges</a:t>
            </a:r>
          </a:p>
          <a:p>
            <a:pPr marL="741553" lvl="1" indent="-284353">
              <a:spcAft>
                <a:spcPct val="0"/>
              </a:spcAft>
              <a:buSzPts val="2400"/>
            </a:pPr>
            <a:r>
              <a:rPr lang="en-US" sz="2400" kern="1200" dirty="0">
                <a:solidFill>
                  <a:srgbClr val="000000"/>
                </a:solidFill>
                <a:latin typeface="Arial (Body)"/>
                <a:ea typeface="+mn-ea"/>
                <a:cs typeface="+mn-cs"/>
              </a:rPr>
              <a:t>Supply chain visibility</a:t>
            </a:r>
          </a:p>
          <a:p>
            <a:pPr marL="741553" lvl="1" indent="-284353">
              <a:spcAft>
                <a:spcPct val="0"/>
              </a:spcAft>
              <a:buSzPts val="2400"/>
            </a:pPr>
            <a:r>
              <a:rPr lang="en-US" sz="2400" kern="1200" dirty="0">
                <a:solidFill>
                  <a:srgbClr val="000000"/>
                </a:solidFill>
                <a:latin typeface="Arial (Body)"/>
                <a:ea typeface="+mn-ea"/>
                <a:cs typeface="+mn-cs"/>
              </a:rPr>
              <a:t>Demand forecasting</a:t>
            </a:r>
          </a:p>
          <a:p>
            <a:pPr marL="741553" lvl="1" indent="-284353">
              <a:spcAft>
                <a:spcPct val="0"/>
              </a:spcAft>
              <a:buSzPts val="2400"/>
            </a:pPr>
            <a:r>
              <a:rPr lang="en-US" sz="2400" kern="1200" dirty="0">
                <a:solidFill>
                  <a:srgbClr val="000000"/>
                </a:solidFill>
                <a:latin typeface="Arial (Body)"/>
                <a:ea typeface="+mn-ea"/>
                <a:cs typeface="+mn-cs"/>
              </a:rPr>
              <a:t>Production scheduling</a:t>
            </a:r>
          </a:p>
          <a:p>
            <a:pPr marL="741553" lvl="1" indent="-284353">
              <a:spcAft>
                <a:spcPct val="0"/>
              </a:spcAft>
              <a:buSzPts val="2400"/>
            </a:pPr>
            <a:r>
              <a:rPr lang="en-US" sz="2400" kern="1200" dirty="0">
                <a:solidFill>
                  <a:srgbClr val="000000"/>
                </a:solidFill>
                <a:latin typeface="Arial (Body)"/>
                <a:ea typeface="+mn-ea"/>
                <a:cs typeface="+mn-cs"/>
              </a:rPr>
              <a:t>Order management</a:t>
            </a:r>
          </a:p>
          <a:p>
            <a:pPr marL="741553" lvl="1" indent="-284353">
              <a:spcAft>
                <a:spcPct val="0"/>
              </a:spcAft>
              <a:buSzPts val="2400"/>
            </a:pPr>
            <a:r>
              <a:rPr lang="en-US" sz="2400" kern="1200" dirty="0">
                <a:solidFill>
                  <a:srgbClr val="000000"/>
                </a:solidFill>
                <a:latin typeface="Arial (Body)"/>
                <a:ea typeface="+mn-ea"/>
                <a:cs typeface="+mn-cs"/>
              </a:rPr>
              <a:t>Logistics management</a:t>
            </a:r>
          </a:p>
        </p:txBody>
      </p:sp>
    </p:spTree>
    <p:extLst>
      <p:ext uri="{BB962C8B-B14F-4D97-AF65-F5344CB8AC3E}">
        <p14:creationId xmlns:p14="http://schemas.microsoft.com/office/powerpoint/2010/main" val="19068608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IN" kern="1200" dirty="0">
                <a:latin typeface="Times New Roman" panose="02020603050405020304" pitchFamily="18" charset="0"/>
                <a:ea typeface="+mj-ea"/>
                <a:cs typeface="Times New Roman" panose="02020603050405020304" pitchFamily="18" charset="0"/>
              </a:rPr>
              <a:t>Figure </a:t>
            </a:r>
            <a:r>
              <a:rPr lang="en-IN" kern="1200" dirty="0" smtClean="0">
                <a:latin typeface="Times New Roman" panose="02020603050405020304" pitchFamily="18" charset="0"/>
                <a:ea typeface="+mj-ea"/>
                <a:cs typeface="Times New Roman" panose="02020603050405020304" pitchFamily="18" charset="0"/>
              </a:rPr>
              <a:t>12.4 </a:t>
            </a:r>
            <a:r>
              <a:rPr lang="en-IN" kern="1200" dirty="0">
                <a:latin typeface="Times New Roman" panose="02020603050405020304" pitchFamily="18" charset="0"/>
                <a:ea typeface="+mj-ea"/>
                <a:cs typeface="Times New Roman" panose="02020603050405020304" pitchFamily="18" charset="0"/>
              </a:rPr>
              <a:t>The Multi-Tier Supply Chain</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n image of the multi-tier supply chain. The image shows three tiers. Many firms on tier 3 supply their wares to fewer firms on tier 2, which in turn supply to a single big firm, who then sells its goods to the buy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466" y="1631908"/>
            <a:ext cx="6317069" cy="4413054"/>
          </a:xfrm>
          <a:prstGeom prst="rect">
            <a:avLst/>
          </a:prstGeom>
        </p:spPr>
      </p:pic>
    </p:spTree>
    <p:extLst>
      <p:ext uri="{BB962C8B-B14F-4D97-AF65-F5344CB8AC3E}">
        <p14:creationId xmlns:p14="http://schemas.microsoft.com/office/powerpoint/2010/main" val="7373903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solidFill>
                  <a:srgbClr val="007FA3"/>
                </a:solidFill>
                <a:latin typeface="Times New Roman" panose="02020603050405020304" pitchFamily="18" charset="0"/>
                <a:ea typeface="+mj-ea"/>
                <a:cs typeface="Times New Roman" panose="02020603050405020304" pitchFamily="18" charset="0"/>
              </a:rPr>
              <a:t>Learning Objectives</a:t>
            </a:r>
            <a:endParaRPr lang="en-US" kern="1200" dirty="0">
              <a:solidFill>
                <a:srgbClr val="007FA3"/>
              </a:solidFill>
              <a:latin typeface="Times New Roman" panose="02020603050405020304" pitchFamily="18" charset="0"/>
              <a:ea typeface="+mj-ea"/>
              <a:cs typeface="Times New Roman" panose="02020603050405020304" pitchFamily="18" charset="0"/>
            </a:endParaRPr>
          </a:p>
        </p:txBody>
      </p:sp>
      <p:sp>
        <p:nvSpPr>
          <p:cNvPr id="3" name="Content Placeholder 2"/>
          <p:cNvSpPr>
            <a:spLocks noGrp="1"/>
          </p:cNvSpPr>
          <p:nvPr>
            <p:ph idx="1"/>
          </p:nvPr>
        </p:nvSpPr>
        <p:spPr>
          <a:xfrm>
            <a:off x="457200" y="1600200"/>
            <a:ext cx="8229600" cy="4339619"/>
          </a:xfrm>
        </p:spPr>
        <p:txBody>
          <a:bodyPr wrap="square" lIns="91425" tIns="91425" rIns="91425" bIns="91425">
            <a:noAutofit/>
          </a:bodyPr>
          <a:lstStyle/>
          <a:p>
            <a:pPr marL="0" lvl="0" indent="0">
              <a:spcAft>
                <a:spcPct val="0"/>
              </a:spcAft>
              <a:buSzPts val="2400"/>
              <a:buNone/>
            </a:pPr>
            <a:r>
              <a:rPr lang="en-US" sz="2000" b="1" kern="1200" dirty="0">
                <a:solidFill>
                  <a:schemeClr val="tx2"/>
                </a:solidFill>
                <a:latin typeface="Arial (Body)"/>
                <a:ea typeface="+mn-ea"/>
                <a:cs typeface="+mn-cs"/>
              </a:rPr>
              <a:t>12.1</a:t>
            </a:r>
            <a:r>
              <a:rPr lang="en-US" sz="2000" b="1" kern="1200" dirty="0">
                <a:solidFill>
                  <a:srgbClr val="000000"/>
                </a:solidFill>
                <a:latin typeface="Arial (Body)"/>
                <a:ea typeface="+mn-ea"/>
                <a:cs typeface="+mn-cs"/>
              </a:rPr>
              <a:t> </a:t>
            </a:r>
            <a:r>
              <a:rPr lang="en-US" sz="2000" kern="1200" dirty="0">
                <a:solidFill>
                  <a:srgbClr val="000000"/>
                </a:solidFill>
                <a:latin typeface="Arial (Body)"/>
                <a:ea typeface="+mn-ea"/>
                <a:cs typeface="+mn-cs"/>
              </a:rPr>
              <a:t>Discuss the evolution and growth of B2B e-commerce, as well as its potential benefits and challenges..</a:t>
            </a:r>
          </a:p>
          <a:p>
            <a:pPr marL="0" lvl="0" indent="0">
              <a:spcAft>
                <a:spcPct val="0"/>
              </a:spcAft>
              <a:buSzPts val="2400"/>
              <a:buNone/>
            </a:pPr>
            <a:r>
              <a:rPr lang="en-US" sz="2000" b="1" kern="1200" dirty="0">
                <a:solidFill>
                  <a:schemeClr val="tx2"/>
                </a:solidFill>
                <a:latin typeface="Arial (Body)"/>
                <a:ea typeface="+mn-ea"/>
                <a:cs typeface="+mn-cs"/>
              </a:rPr>
              <a:t>12.2</a:t>
            </a:r>
            <a:r>
              <a:rPr lang="en-US" sz="2000" b="1" kern="1200" dirty="0">
                <a:solidFill>
                  <a:srgbClr val="000000"/>
                </a:solidFill>
                <a:latin typeface="Arial (Body)"/>
                <a:ea typeface="+mn-ea"/>
                <a:cs typeface="+mn-cs"/>
              </a:rPr>
              <a:t> </a:t>
            </a:r>
            <a:r>
              <a:rPr lang="en-US" sz="2000" kern="1200" dirty="0">
                <a:solidFill>
                  <a:srgbClr val="000000"/>
                </a:solidFill>
                <a:latin typeface="Arial (Body)"/>
                <a:ea typeface="+mn-ea"/>
                <a:cs typeface="+mn-cs"/>
              </a:rPr>
              <a:t>Understand how procurement and supply chains relate to B2B e-commerce.</a:t>
            </a:r>
          </a:p>
          <a:p>
            <a:pPr marL="0" lvl="0" indent="0">
              <a:spcAft>
                <a:spcPct val="0"/>
              </a:spcAft>
              <a:buSzPts val="2400"/>
              <a:buNone/>
            </a:pPr>
            <a:r>
              <a:rPr lang="en-US" sz="2000" b="1" kern="1200" dirty="0">
                <a:solidFill>
                  <a:schemeClr val="tx2"/>
                </a:solidFill>
                <a:latin typeface="Arial (Body)"/>
                <a:ea typeface="+mn-ea"/>
                <a:cs typeface="+mn-cs"/>
              </a:rPr>
              <a:t>12.3</a:t>
            </a:r>
            <a:r>
              <a:rPr lang="en-US" sz="2000" b="1" kern="1200" dirty="0">
                <a:solidFill>
                  <a:srgbClr val="000000"/>
                </a:solidFill>
                <a:latin typeface="Arial (Body)"/>
                <a:ea typeface="+mn-ea"/>
                <a:cs typeface="+mn-cs"/>
              </a:rPr>
              <a:t> </a:t>
            </a:r>
            <a:r>
              <a:rPr lang="en-US" sz="2000" kern="1200" dirty="0">
                <a:solidFill>
                  <a:srgbClr val="000000"/>
                </a:solidFill>
                <a:latin typeface="Arial (Body)"/>
                <a:ea typeface="+mn-ea"/>
                <a:cs typeface="+mn-cs"/>
              </a:rPr>
              <a:t>Identify major trends in supply chain management and collaborative commerce.</a:t>
            </a:r>
          </a:p>
          <a:p>
            <a:pPr marL="0" lvl="0" indent="0">
              <a:spcAft>
                <a:spcPct val="0"/>
              </a:spcAft>
              <a:buSzPts val="2400"/>
              <a:buNone/>
            </a:pPr>
            <a:r>
              <a:rPr lang="en-US" sz="2000" b="1" kern="1200" dirty="0">
                <a:solidFill>
                  <a:schemeClr val="tx2"/>
                </a:solidFill>
                <a:latin typeface="Arial (Body)"/>
                <a:ea typeface="+mn-ea"/>
                <a:cs typeface="+mn-cs"/>
              </a:rPr>
              <a:t>12.4</a:t>
            </a:r>
            <a:r>
              <a:rPr lang="en-US" sz="2000" b="1" kern="1200" dirty="0">
                <a:solidFill>
                  <a:srgbClr val="000000"/>
                </a:solidFill>
                <a:latin typeface="Arial (Body)"/>
                <a:ea typeface="+mn-ea"/>
                <a:cs typeface="+mn-cs"/>
              </a:rPr>
              <a:t> </a:t>
            </a:r>
            <a:r>
              <a:rPr lang="en-US" sz="2000" kern="1200" dirty="0">
                <a:solidFill>
                  <a:srgbClr val="000000"/>
                </a:solidFill>
                <a:latin typeface="Arial (Body)"/>
                <a:ea typeface="+mn-ea"/>
                <a:cs typeface="+mn-cs"/>
              </a:rPr>
              <a:t>Understand the different characteristics and types of Net marketplaces.</a:t>
            </a:r>
          </a:p>
          <a:p>
            <a:pPr marL="0" lvl="0" indent="0">
              <a:spcAft>
                <a:spcPct val="0"/>
              </a:spcAft>
              <a:buSzPts val="2400"/>
              <a:buNone/>
            </a:pPr>
            <a:r>
              <a:rPr lang="en-US" sz="2000" b="1" kern="1200" dirty="0">
                <a:solidFill>
                  <a:schemeClr val="tx2"/>
                </a:solidFill>
                <a:latin typeface="Arial (Body)"/>
                <a:ea typeface="+mn-ea"/>
                <a:cs typeface="+mn-cs"/>
              </a:rPr>
              <a:t>12.5</a:t>
            </a:r>
            <a:r>
              <a:rPr lang="en-US" sz="2000" b="1" kern="1200" dirty="0">
                <a:solidFill>
                  <a:srgbClr val="000000"/>
                </a:solidFill>
                <a:latin typeface="Arial (Body)"/>
                <a:ea typeface="+mn-ea"/>
                <a:cs typeface="+mn-cs"/>
              </a:rPr>
              <a:t> </a:t>
            </a:r>
            <a:r>
              <a:rPr lang="en-US" sz="2000" kern="1200" dirty="0">
                <a:solidFill>
                  <a:srgbClr val="000000"/>
                </a:solidFill>
                <a:latin typeface="Arial (Body)"/>
                <a:ea typeface="+mn-ea"/>
                <a:cs typeface="+mn-cs"/>
              </a:rPr>
              <a:t>Understand the objectives of private industrial networks, their role in supporting collaborative commerce, and the barriers to their implementation.</a:t>
            </a:r>
          </a:p>
        </p:txBody>
      </p:sp>
    </p:spTree>
    <p:extLst>
      <p:ext uri="{BB962C8B-B14F-4D97-AF65-F5344CB8AC3E}">
        <p14:creationId xmlns:p14="http://schemas.microsoft.com/office/powerpoint/2010/main" val="173163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The Role of Existing Legacy Computer Systems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Legacy computer systems</a:t>
            </a:r>
          </a:p>
          <a:p>
            <a:pPr marL="741553" lvl="1" indent="-284353">
              <a:spcAft>
                <a:spcPct val="0"/>
              </a:spcAft>
              <a:buSzPts val="2400"/>
            </a:pPr>
            <a:r>
              <a:rPr lang="en-US" sz="2400" kern="1200" dirty="0">
                <a:solidFill>
                  <a:srgbClr val="000000"/>
                </a:solidFill>
                <a:latin typeface="Arial (Body)"/>
                <a:ea typeface="+mn-ea"/>
                <a:cs typeface="+mn-cs"/>
              </a:rPr>
              <a:t>Generally, older mainframe and minicomputer systems used to manage key business processes within firm</a:t>
            </a:r>
          </a:p>
          <a:p>
            <a:pPr marL="255651" lvl="0" indent="-255651">
              <a:spcAft>
                <a:spcPct val="0"/>
              </a:spcAft>
              <a:buSzPts val="2400"/>
              <a:tabLst/>
            </a:pPr>
            <a:r>
              <a:rPr lang="en-US" sz="2400" kern="1200" dirty="0">
                <a:solidFill>
                  <a:srgbClr val="000000"/>
                </a:solidFill>
                <a:latin typeface="Arial (Body)"/>
                <a:ea typeface="+mn-ea"/>
                <a:cs typeface="+mn-cs"/>
              </a:rPr>
              <a:t>Enterprise systems</a:t>
            </a:r>
          </a:p>
          <a:p>
            <a:pPr marL="741553" lvl="1" indent="-284353">
              <a:spcAft>
                <a:spcPct val="0"/>
              </a:spcAft>
              <a:buSzPts val="2400"/>
            </a:pPr>
            <a:r>
              <a:rPr lang="en-US" sz="2400" kern="1200" dirty="0">
                <a:solidFill>
                  <a:srgbClr val="000000"/>
                </a:solidFill>
                <a:latin typeface="Arial (Body)"/>
                <a:ea typeface="+mn-ea"/>
                <a:cs typeface="+mn-cs"/>
              </a:rPr>
              <a:t>Corporate-wide</a:t>
            </a:r>
          </a:p>
          <a:p>
            <a:pPr marL="741553" lvl="1" indent="-284353">
              <a:spcAft>
                <a:spcPct val="0"/>
              </a:spcAft>
              <a:buSzPts val="2400"/>
            </a:pPr>
            <a:r>
              <a:rPr lang="en-US" sz="2400" kern="1200" dirty="0">
                <a:solidFill>
                  <a:srgbClr val="000000"/>
                </a:solidFill>
                <a:latin typeface="Arial (Body)"/>
                <a:ea typeface="+mn-ea"/>
                <a:cs typeface="+mn-cs"/>
              </a:rPr>
              <a:t>Support/control </a:t>
            </a:r>
            <a:r>
              <a:rPr lang="en-US" sz="2400" kern="1200" dirty="0" smtClean="0">
                <a:solidFill>
                  <a:srgbClr val="000000"/>
                </a:solidFill>
                <a:latin typeface="Arial (Body)"/>
                <a:ea typeface="+mn-ea"/>
                <a:cs typeface="+mn-cs"/>
              </a:rPr>
              <a:t>all </a:t>
            </a:r>
            <a:r>
              <a:rPr lang="en-US" sz="2400" kern="1200" dirty="0">
                <a:solidFill>
                  <a:srgbClr val="000000"/>
                </a:solidFill>
                <a:latin typeface="Arial (Body)"/>
                <a:ea typeface="+mn-ea"/>
                <a:cs typeface="+mn-cs"/>
              </a:rPr>
              <a:t>aspects of production, including</a:t>
            </a:r>
          </a:p>
          <a:p>
            <a:pPr marL="1144778" lvl="2" indent="-230378">
              <a:spcAft>
                <a:spcPct val="0"/>
              </a:spcAft>
              <a:buSzPts val="2400"/>
            </a:pPr>
            <a:r>
              <a:rPr lang="en-US" sz="2400" kern="1200" dirty="0">
                <a:solidFill>
                  <a:srgbClr val="000000"/>
                </a:solidFill>
                <a:latin typeface="Arial (Body)"/>
                <a:ea typeface="+mn-ea"/>
                <a:cs typeface="+mn-cs"/>
              </a:rPr>
              <a:t>Procurement</a:t>
            </a:r>
          </a:p>
          <a:p>
            <a:pPr marL="1144778" lvl="2" indent="-230378">
              <a:spcAft>
                <a:spcPct val="0"/>
              </a:spcAft>
              <a:buSzPts val="2400"/>
            </a:pPr>
            <a:r>
              <a:rPr lang="en-US" sz="2400" kern="1200" dirty="0">
                <a:solidFill>
                  <a:srgbClr val="000000"/>
                </a:solidFill>
                <a:latin typeface="Arial (Body)"/>
                <a:ea typeface="+mn-ea"/>
                <a:cs typeface="+mn-cs"/>
              </a:rPr>
              <a:t>Finance</a:t>
            </a:r>
          </a:p>
          <a:p>
            <a:pPr marL="1144778" lvl="2" indent="-230378">
              <a:spcAft>
                <a:spcPct val="0"/>
              </a:spcAft>
              <a:buSzPts val="2400"/>
            </a:pPr>
            <a:r>
              <a:rPr lang="en-US" sz="2400" kern="1200" dirty="0">
                <a:solidFill>
                  <a:srgbClr val="000000"/>
                </a:solidFill>
                <a:latin typeface="Arial (Body)"/>
                <a:ea typeface="+mn-ea"/>
                <a:cs typeface="+mn-cs"/>
              </a:rPr>
              <a:t>Human resources</a:t>
            </a:r>
          </a:p>
        </p:txBody>
      </p:sp>
    </p:spTree>
    <p:extLst>
      <p:ext uri="{BB962C8B-B14F-4D97-AF65-F5344CB8AC3E}">
        <p14:creationId xmlns:p14="http://schemas.microsoft.com/office/powerpoint/2010/main" val="8098781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Trends in Supply Chain Management</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931815"/>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Supply chain management </a:t>
            </a:r>
            <a:r>
              <a:rPr lang="en-US" sz="24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M)</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Activities used to coordinate procurement process</a:t>
            </a:r>
          </a:p>
          <a:p>
            <a:pPr marL="255651" lvl="0" indent="-255651">
              <a:spcAft>
                <a:spcPct val="0"/>
              </a:spcAft>
              <a:buSzPts val="2400"/>
              <a:tabLst/>
            </a:pPr>
            <a:r>
              <a:rPr lang="en-US" sz="2400" kern="1200" dirty="0">
                <a:solidFill>
                  <a:srgbClr val="000000"/>
                </a:solidFill>
                <a:latin typeface="Arial (Body)"/>
                <a:ea typeface="+mn-ea"/>
                <a:cs typeface="+mn-cs"/>
              </a:rPr>
              <a:t>Major trends in </a:t>
            </a:r>
            <a:r>
              <a:rPr lang="en-US" sz="24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M</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Continual efforts to improve process</a:t>
            </a:r>
          </a:p>
          <a:p>
            <a:pPr marL="741553" lvl="1" indent="-284353">
              <a:spcAft>
                <a:spcPct val="0"/>
              </a:spcAft>
              <a:buSzPts val="2400"/>
            </a:pPr>
            <a:r>
              <a:rPr lang="en-US" sz="2400" kern="1200" dirty="0">
                <a:solidFill>
                  <a:srgbClr val="000000"/>
                </a:solidFill>
                <a:latin typeface="Arial (Body)"/>
                <a:ea typeface="+mn-ea"/>
                <a:cs typeface="+mn-cs"/>
              </a:rPr>
              <a:t>Trends include: Just-in-time and lean production, supply chain simplification, adaptive supply chains, sustainable supply chains, electronic data interchange, supply chain management </a:t>
            </a:r>
            <a:r>
              <a:rPr lang="en-US" sz="24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M) </a:t>
            </a:r>
            <a:r>
              <a:rPr lang="en-US" sz="2400" kern="1200" dirty="0">
                <a:solidFill>
                  <a:srgbClr val="000000"/>
                </a:solidFill>
                <a:latin typeface="Arial (Body)"/>
                <a:ea typeface="+mn-ea"/>
                <a:cs typeface="+mn-cs"/>
              </a:rPr>
              <a:t>systems</a:t>
            </a:r>
          </a:p>
        </p:txBody>
      </p:sp>
    </p:spTree>
    <p:extLst>
      <p:ext uri="{BB962C8B-B14F-4D97-AF65-F5344CB8AC3E}">
        <p14:creationId xmlns:p14="http://schemas.microsoft.com/office/powerpoint/2010/main" val="97590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Just-In-Time and Lean Production</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270096"/>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Just-in-Time production</a:t>
            </a:r>
          </a:p>
          <a:p>
            <a:pPr marL="741553" lvl="1" indent="-284353">
              <a:spcAft>
                <a:spcPct val="0"/>
              </a:spcAft>
              <a:buSzPts val="2400"/>
            </a:pPr>
            <a:r>
              <a:rPr lang="en-US" sz="2400" kern="1200" dirty="0">
                <a:solidFill>
                  <a:srgbClr val="000000"/>
                </a:solidFill>
                <a:latin typeface="Arial (Body)"/>
                <a:ea typeface="+mn-ea"/>
                <a:cs typeface="+mn-cs"/>
              </a:rPr>
              <a:t>Method of inventory cost management</a:t>
            </a:r>
          </a:p>
          <a:p>
            <a:pPr marL="741553" lvl="1" indent="-284353">
              <a:spcAft>
                <a:spcPct val="0"/>
              </a:spcAft>
              <a:buSzPts val="2400"/>
            </a:pPr>
            <a:r>
              <a:rPr lang="en-US" sz="2400" kern="1200" dirty="0">
                <a:solidFill>
                  <a:srgbClr val="000000"/>
                </a:solidFill>
                <a:latin typeface="Arial (Body)"/>
                <a:ea typeface="+mn-ea"/>
                <a:cs typeface="+mn-cs"/>
              </a:rPr>
              <a:t>Seeks to keep excess inventory at a bare minimum</a:t>
            </a:r>
          </a:p>
          <a:p>
            <a:pPr marL="255651" lvl="0" indent="-255651">
              <a:spcAft>
                <a:spcPct val="0"/>
              </a:spcAft>
              <a:buSzPts val="2400"/>
              <a:tabLst/>
            </a:pPr>
            <a:r>
              <a:rPr lang="en-US" sz="2400" kern="1200" dirty="0">
                <a:solidFill>
                  <a:srgbClr val="000000"/>
                </a:solidFill>
                <a:latin typeface="Arial (Body)"/>
                <a:ea typeface="+mn-ea"/>
                <a:cs typeface="+mn-cs"/>
              </a:rPr>
              <a:t>Lean production</a:t>
            </a:r>
          </a:p>
          <a:p>
            <a:pPr marL="741553" lvl="1" indent="-284353">
              <a:spcAft>
                <a:spcPct val="0"/>
              </a:spcAft>
              <a:buSzPts val="2400"/>
            </a:pPr>
            <a:r>
              <a:rPr lang="en-US" sz="2400" kern="1200" dirty="0">
                <a:solidFill>
                  <a:srgbClr val="000000"/>
                </a:solidFill>
                <a:latin typeface="Arial (Body)"/>
                <a:ea typeface="+mn-ea"/>
                <a:cs typeface="+mn-cs"/>
              </a:rPr>
              <a:t>Set of production methods and tools</a:t>
            </a:r>
          </a:p>
          <a:p>
            <a:pPr marL="741553" lvl="1" indent="-284353">
              <a:spcAft>
                <a:spcPct val="0"/>
              </a:spcAft>
              <a:buSzPts val="2400"/>
            </a:pPr>
            <a:r>
              <a:rPr lang="en-US" sz="2400" kern="1200" dirty="0">
                <a:solidFill>
                  <a:srgbClr val="000000"/>
                </a:solidFill>
                <a:latin typeface="Arial (Body)"/>
                <a:ea typeface="+mn-ea"/>
                <a:cs typeface="+mn-cs"/>
              </a:rPr>
              <a:t>Focuses on elimination of waste throughout customer value chain, not just </a:t>
            </a:r>
            <a:r>
              <a:rPr lang="en-US" sz="2400" kern="1200" dirty="0" smtClean="0">
                <a:solidFill>
                  <a:srgbClr val="000000"/>
                </a:solidFill>
                <a:latin typeface="Arial (Body)"/>
                <a:ea typeface="+mn-ea"/>
                <a:cs typeface="+mn-cs"/>
              </a:rPr>
              <a:t>inventory</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997120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Supply Chain Simplification</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339619"/>
          </a:xfrm>
        </p:spPr>
        <p:txBody>
          <a:bodyPr wrap="square" lIns="91425" tIns="91425" rIns="91425" bIns="91425">
            <a:noAutofit/>
          </a:bodyPr>
          <a:lstStyle/>
          <a:p>
            <a:pPr marL="255651" lvl="0" indent="-255651">
              <a:spcAft>
                <a:spcPct val="0"/>
              </a:spcAft>
              <a:tabLst/>
            </a:pPr>
            <a:r>
              <a:rPr lang="en-US" sz="2200" kern="1200" dirty="0">
                <a:solidFill>
                  <a:srgbClr val="000000"/>
                </a:solidFill>
                <a:latin typeface="Arial (Body)"/>
                <a:ea typeface="+mn-ea"/>
                <a:cs typeface="+mn-cs"/>
              </a:rPr>
              <a:t>Reducing size of supply chain</a:t>
            </a:r>
          </a:p>
          <a:p>
            <a:pPr marL="741553" lvl="1" indent="-284353">
              <a:spcAft>
                <a:spcPct val="0"/>
              </a:spcAft>
            </a:pPr>
            <a:r>
              <a:rPr lang="en-US" sz="2200" kern="1200" dirty="0">
                <a:solidFill>
                  <a:srgbClr val="000000"/>
                </a:solidFill>
                <a:latin typeface="Arial (Body)"/>
                <a:ea typeface="+mn-ea"/>
                <a:cs typeface="+mn-cs"/>
              </a:rPr>
              <a:t>Working with strategic group of suppliers to reduce product and administrative costs and improve quality</a:t>
            </a:r>
          </a:p>
          <a:p>
            <a:pPr marL="255651" lvl="0" indent="-255651">
              <a:spcAft>
                <a:spcPct val="0"/>
              </a:spcAft>
              <a:tabLst/>
            </a:pPr>
            <a:r>
              <a:rPr lang="en-US" sz="2200" kern="1200" dirty="0">
                <a:solidFill>
                  <a:srgbClr val="000000"/>
                </a:solidFill>
                <a:latin typeface="Arial (Body)"/>
                <a:ea typeface="+mn-ea"/>
                <a:cs typeface="+mn-cs"/>
              </a:rPr>
              <a:t>Essential for just-in-time production models</a:t>
            </a:r>
          </a:p>
          <a:p>
            <a:pPr marL="255651" lvl="0" indent="-255651">
              <a:spcAft>
                <a:spcPct val="0"/>
              </a:spcAft>
              <a:tabLst/>
            </a:pPr>
            <a:r>
              <a:rPr lang="en-US" sz="2200" kern="1200" dirty="0">
                <a:solidFill>
                  <a:srgbClr val="000000"/>
                </a:solidFill>
                <a:latin typeface="Arial (Body)"/>
                <a:ea typeface="+mn-ea"/>
                <a:cs typeface="+mn-cs"/>
              </a:rPr>
              <a:t>May involve:</a:t>
            </a:r>
          </a:p>
          <a:p>
            <a:pPr marL="741553" lvl="1" indent="-284353">
              <a:spcAft>
                <a:spcPct val="0"/>
              </a:spcAft>
            </a:pPr>
            <a:r>
              <a:rPr lang="en-US" sz="2200" kern="1200" dirty="0">
                <a:solidFill>
                  <a:srgbClr val="000000"/>
                </a:solidFill>
                <a:latin typeface="Arial (Body)"/>
                <a:ea typeface="+mn-ea"/>
                <a:cs typeface="+mn-cs"/>
              </a:rPr>
              <a:t>Joint product development and design</a:t>
            </a:r>
          </a:p>
          <a:p>
            <a:pPr marL="741553" lvl="1" indent="-284353">
              <a:spcAft>
                <a:spcPct val="0"/>
              </a:spcAft>
            </a:pPr>
            <a:r>
              <a:rPr lang="en-US" sz="2200" kern="1200" dirty="0">
                <a:solidFill>
                  <a:srgbClr val="000000"/>
                </a:solidFill>
                <a:latin typeface="Arial (Body)"/>
                <a:ea typeface="+mn-ea"/>
                <a:cs typeface="+mn-cs"/>
              </a:rPr>
              <a:t>Integration of computer systems</a:t>
            </a:r>
          </a:p>
          <a:p>
            <a:pPr marL="741553" lvl="1" indent="-284353">
              <a:spcAft>
                <a:spcPct val="0"/>
              </a:spcAft>
            </a:pPr>
            <a:r>
              <a:rPr lang="en-US" sz="2200" kern="1200" dirty="0">
                <a:solidFill>
                  <a:srgbClr val="000000"/>
                </a:solidFill>
                <a:latin typeface="Arial (Body)"/>
                <a:ea typeface="+mn-ea"/>
                <a:cs typeface="+mn-cs"/>
              </a:rPr>
              <a:t>Tight coupling</a:t>
            </a:r>
          </a:p>
          <a:p>
            <a:pPr marL="1144778" lvl="2" indent="-230378">
              <a:spcAft>
                <a:spcPct val="0"/>
              </a:spcAft>
            </a:pPr>
            <a:r>
              <a:rPr lang="en-US" sz="2200" kern="1200" dirty="0">
                <a:solidFill>
                  <a:srgbClr val="000000"/>
                </a:solidFill>
                <a:latin typeface="Arial (Body)"/>
                <a:ea typeface="+mn-ea"/>
                <a:cs typeface="+mn-cs"/>
              </a:rPr>
              <a:t>Ensuring precise delivery of ordered parts at specific times</a:t>
            </a:r>
          </a:p>
        </p:txBody>
      </p:sp>
    </p:spTree>
    <p:extLst>
      <p:ext uri="{BB962C8B-B14F-4D97-AF65-F5344CB8AC3E}">
        <p14:creationId xmlns:p14="http://schemas.microsoft.com/office/powerpoint/2010/main" val="3080558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Adaptive Supply Chains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070315"/>
          </a:xfrm>
        </p:spPr>
        <p:txBody>
          <a:bodyPr wrap="square" lIns="91425" tIns="91425" rIns="91425" bIns="91425">
            <a:noAutofit/>
          </a:bodyPr>
          <a:lstStyle/>
          <a:p>
            <a:pPr marL="255651" lvl="0" indent="-255651">
              <a:spcAft>
                <a:spcPct val="0"/>
              </a:spcAft>
              <a:tabLst/>
            </a:pPr>
            <a:r>
              <a:rPr lang="en-US" altLang="en-US" sz="2200" kern="1200" dirty="0">
                <a:solidFill>
                  <a:srgbClr val="000000"/>
                </a:solidFill>
                <a:latin typeface="Arial (Body)"/>
                <a:ea typeface="+mn-ea"/>
                <a:cs typeface="+mn-cs"/>
              </a:rPr>
              <a:t>Reducing centralization</a:t>
            </a:r>
          </a:p>
          <a:p>
            <a:pPr marL="741553" lvl="1" indent="-284353">
              <a:spcAft>
                <a:spcPct val="0"/>
              </a:spcAft>
            </a:pPr>
            <a:r>
              <a:rPr lang="en-US" altLang="en-US" sz="2200" kern="1200" dirty="0">
                <a:solidFill>
                  <a:srgbClr val="000000"/>
                </a:solidFill>
                <a:latin typeface="Arial (Body)"/>
                <a:ea typeface="+mn-ea"/>
                <a:cs typeface="+mn-cs"/>
              </a:rPr>
              <a:t>Reduce risks caused by relying on single suppliers who are subject to local instability</a:t>
            </a:r>
          </a:p>
          <a:p>
            <a:pPr marL="1144778" lvl="2" indent="-230378">
              <a:spcAft>
                <a:spcPct val="0"/>
              </a:spcAft>
            </a:pPr>
            <a:r>
              <a:rPr lang="en-US" altLang="en-US" sz="2200" kern="1200" dirty="0">
                <a:solidFill>
                  <a:srgbClr val="000000"/>
                </a:solidFill>
                <a:latin typeface="Arial (Body)"/>
                <a:ea typeface="+mn-ea"/>
                <a:cs typeface="+mn-cs"/>
              </a:rPr>
              <a:t>For example: European financial crisis, Japanese earthquake</a:t>
            </a:r>
          </a:p>
          <a:p>
            <a:pPr marL="255651" lvl="0" indent="-255651">
              <a:spcAft>
                <a:spcPct val="0"/>
              </a:spcAft>
              <a:tabLst/>
            </a:pPr>
            <a:r>
              <a:rPr lang="en-US" altLang="en-US" sz="2200" kern="1200" dirty="0">
                <a:solidFill>
                  <a:srgbClr val="000000"/>
                </a:solidFill>
                <a:latin typeface="Arial (Body)"/>
                <a:ea typeface="+mn-ea"/>
                <a:cs typeface="+mn-cs"/>
              </a:rPr>
              <a:t>Creating regional- or product-based supply chains</a:t>
            </a:r>
          </a:p>
          <a:p>
            <a:pPr marL="741553" lvl="1" indent="-284353">
              <a:spcAft>
                <a:spcPct val="0"/>
              </a:spcAft>
            </a:pPr>
            <a:r>
              <a:rPr lang="en-US" altLang="en-US" sz="2200" kern="1200" dirty="0">
                <a:solidFill>
                  <a:srgbClr val="000000"/>
                </a:solidFill>
                <a:latin typeface="Arial (Body)"/>
                <a:ea typeface="+mn-ea"/>
                <a:cs typeface="+mn-cs"/>
              </a:rPr>
              <a:t>Allowing production to be moved to temporary safe harbors in case of local manufacturing disruptions</a:t>
            </a:r>
          </a:p>
          <a:p>
            <a:pPr marL="741553" lvl="1" indent="-284353">
              <a:spcAft>
                <a:spcPct val="0"/>
              </a:spcAft>
            </a:pPr>
            <a:r>
              <a:rPr lang="en-US" altLang="en-US" sz="2200" kern="1200" dirty="0">
                <a:solidFill>
                  <a:srgbClr val="000000"/>
                </a:solidFill>
                <a:latin typeface="Arial (Body)"/>
                <a:ea typeface="+mn-ea"/>
                <a:cs typeface="+mn-cs"/>
              </a:rPr>
              <a:t>Focus on </a:t>
            </a:r>
            <a:r>
              <a:rPr lang="en-IN" altLang="ja-JP" sz="2200" kern="1200" dirty="0" smtClean="0">
                <a:solidFill>
                  <a:srgbClr val="000000"/>
                </a:solidFill>
                <a:latin typeface="Arial (Body)"/>
                <a:cs typeface="+mn-cs"/>
              </a:rPr>
              <a:t>“</a:t>
            </a:r>
            <a:r>
              <a:rPr lang="en-US" altLang="ja-JP" sz="2200" kern="1200" dirty="0" smtClean="0">
                <a:solidFill>
                  <a:srgbClr val="000000"/>
                </a:solidFill>
                <a:latin typeface="Arial (Body)"/>
                <a:cs typeface="+mn-cs"/>
              </a:rPr>
              <a:t>optimal-cost</a:t>
            </a:r>
            <a:r>
              <a:rPr lang="en-IN" altLang="ja-JP" sz="2200" kern="1200" dirty="0" smtClean="0">
                <a:solidFill>
                  <a:srgbClr val="000000"/>
                </a:solidFill>
                <a:latin typeface="Arial (Body)"/>
                <a:cs typeface="+mn-cs"/>
              </a:rPr>
              <a:t>”</a:t>
            </a:r>
            <a:r>
              <a:rPr lang="en-US" altLang="ja-JP" sz="2200" kern="1200" dirty="0" smtClean="0">
                <a:solidFill>
                  <a:srgbClr val="000000"/>
                </a:solidFill>
                <a:latin typeface="Arial (Body)"/>
                <a:cs typeface="+mn-cs"/>
              </a:rPr>
              <a:t>, </a:t>
            </a:r>
            <a:r>
              <a:rPr lang="en-US" altLang="ja-JP" sz="2200" kern="1200" dirty="0">
                <a:solidFill>
                  <a:srgbClr val="000000"/>
                </a:solidFill>
                <a:latin typeface="Arial (Body)"/>
                <a:cs typeface="+mn-cs"/>
              </a:rPr>
              <a:t>distributed manufacturing, and flexible supply chains that can shift to low-risk areas</a:t>
            </a:r>
            <a:endParaRPr lang="en-US" alt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4032244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Accountable Supply Chains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301147"/>
          </a:xfrm>
        </p:spPr>
        <p:txBody>
          <a:bodyPr wrap="square" lIns="91425" tIns="91425" rIns="91425" bIns="91425">
            <a:noAutofit/>
          </a:bodyPr>
          <a:lstStyle/>
          <a:p>
            <a:pPr marL="255651" lvl="0" indent="-255651">
              <a:spcAft>
                <a:spcPct val="0"/>
              </a:spcAft>
              <a:tabLst/>
            </a:pPr>
            <a:r>
              <a:rPr lang="en-US" sz="2000" kern="1200" dirty="0">
                <a:solidFill>
                  <a:srgbClr val="000000"/>
                </a:solidFill>
                <a:latin typeface="Arial (Body)"/>
                <a:ea typeface="+mn-ea"/>
                <a:cs typeface="+mn-cs"/>
              </a:rPr>
              <a:t>Labor conditions in low-wage, under-developed producer countries are acceptable to consumers</a:t>
            </a:r>
          </a:p>
          <a:p>
            <a:pPr marL="741553" lvl="1" indent="-284353">
              <a:spcAft>
                <a:spcPct val="0"/>
              </a:spcAft>
            </a:pPr>
            <a:r>
              <a:rPr lang="en-US" sz="2000" kern="1200" dirty="0">
                <a:solidFill>
                  <a:srgbClr val="000000"/>
                </a:solidFill>
                <a:latin typeface="Arial (Body)"/>
                <a:ea typeface="+mn-ea"/>
                <a:cs typeface="+mn-cs"/>
              </a:rPr>
              <a:t>Slave/forced and child labor</a:t>
            </a:r>
          </a:p>
          <a:p>
            <a:pPr marL="741553" lvl="1" indent="-284353">
              <a:spcAft>
                <a:spcPct val="0"/>
              </a:spcAft>
            </a:pPr>
            <a:r>
              <a:rPr lang="en-US" sz="2000" kern="1200" dirty="0">
                <a:solidFill>
                  <a:srgbClr val="000000"/>
                </a:solidFill>
                <a:latin typeface="Arial (Body)"/>
                <a:ea typeface="+mn-ea"/>
                <a:cs typeface="+mn-cs"/>
              </a:rPr>
              <a:t>Routine exposure to toxic substances</a:t>
            </a:r>
          </a:p>
          <a:p>
            <a:pPr marL="741553" lvl="1" indent="-284353">
              <a:spcAft>
                <a:spcPct val="0"/>
              </a:spcAft>
            </a:pPr>
            <a:r>
              <a:rPr lang="en-US" sz="2000" kern="1200" dirty="0">
                <a:solidFill>
                  <a:srgbClr val="000000"/>
                </a:solidFill>
                <a:latin typeface="Arial (Body)"/>
                <a:ea typeface="+mn-ea"/>
                <a:cs typeface="+mn-cs"/>
              </a:rPr>
              <a:t>More than 48 </a:t>
            </a:r>
            <a:r>
              <a:rPr lang="en-US" sz="2000" kern="1200" dirty="0" smtClean="0">
                <a:solidFill>
                  <a:srgbClr val="000000"/>
                </a:solidFill>
                <a:latin typeface="Arial (Body)"/>
                <a:ea typeface="+mn-ea"/>
                <a:cs typeface="+mn-cs"/>
              </a:rPr>
              <a:t>h</a:t>
            </a:r>
            <a:r>
              <a:rPr lang="en-US" sz="100" kern="1200" dirty="0" smtClean="0">
                <a:solidFill>
                  <a:schemeClr val="bg1"/>
                </a:solidFill>
                <a:latin typeface="Arial (Body)"/>
                <a:ea typeface="+mn-ea"/>
                <a:cs typeface="+mn-cs"/>
              </a:rPr>
              <a:t>ou</a:t>
            </a:r>
            <a:r>
              <a:rPr lang="en-US" sz="2000" kern="1200" dirty="0" smtClean="0">
                <a:solidFill>
                  <a:srgbClr val="000000"/>
                </a:solidFill>
                <a:latin typeface="Arial (Body)"/>
                <a:ea typeface="+mn-ea"/>
                <a:cs typeface="+mn-cs"/>
              </a:rPr>
              <a:t>rs/week</a:t>
            </a:r>
            <a:endParaRPr lang="en-US" sz="2000" kern="1200" dirty="0">
              <a:solidFill>
                <a:srgbClr val="000000"/>
              </a:solidFill>
              <a:latin typeface="Arial (Body)"/>
              <a:ea typeface="+mn-ea"/>
              <a:cs typeface="+mn-cs"/>
            </a:endParaRPr>
          </a:p>
          <a:p>
            <a:pPr marL="741553" lvl="1" indent="-284353">
              <a:spcAft>
                <a:spcPct val="0"/>
              </a:spcAft>
            </a:pPr>
            <a:r>
              <a:rPr lang="en-US" sz="2000" kern="1200" dirty="0">
                <a:solidFill>
                  <a:srgbClr val="000000"/>
                </a:solidFill>
                <a:latin typeface="Arial (Body)"/>
                <a:ea typeface="+mn-ea"/>
                <a:cs typeface="+mn-cs"/>
              </a:rPr>
              <a:t>Harassment, abuse, and sexual exploitation</a:t>
            </a:r>
          </a:p>
          <a:p>
            <a:pPr marL="741553" lvl="1" indent="-284353">
              <a:spcAft>
                <a:spcPct val="0"/>
              </a:spcAft>
            </a:pPr>
            <a:r>
              <a:rPr lang="en-US" sz="2000" kern="1200" dirty="0">
                <a:solidFill>
                  <a:srgbClr val="000000"/>
                </a:solidFill>
                <a:latin typeface="Arial (Body)"/>
                <a:ea typeface="+mn-ea"/>
                <a:cs typeface="+mn-cs"/>
              </a:rPr>
              <a:t>Adequate compensation</a:t>
            </a:r>
          </a:p>
          <a:p>
            <a:pPr marL="255651" lvl="0" indent="-255651">
              <a:spcAft>
                <a:spcPct val="0"/>
              </a:spcAft>
              <a:tabLst/>
            </a:pPr>
            <a:r>
              <a:rPr lang="en-US" sz="2000" kern="1200" dirty="0">
                <a:solidFill>
                  <a:srgbClr val="000000"/>
                </a:solidFill>
                <a:latin typeface="Arial (Body)"/>
                <a:ea typeface="+mn-ea"/>
                <a:cs typeface="+mn-cs"/>
              </a:rPr>
              <a:t>Efforts to make global supply chains more accountable and transparent to reporters and citizens</a:t>
            </a:r>
          </a:p>
          <a:p>
            <a:pPr marL="741553" lvl="1" indent="-284353">
              <a:spcAft>
                <a:spcPct val="0"/>
              </a:spcAft>
            </a:pPr>
            <a:r>
              <a:rPr lang="en-US" sz="2000" kern="1200" dirty="0">
                <a:solidFill>
                  <a:srgbClr val="000000"/>
                </a:solidFill>
                <a:latin typeface="Arial (Body)"/>
                <a:ea typeface="+mn-ea"/>
                <a:cs typeface="+mn-cs"/>
              </a:rPr>
              <a:t>Fair Labor Association</a:t>
            </a:r>
          </a:p>
          <a:p>
            <a:pPr marL="741553" lvl="1" indent="-284353">
              <a:spcAft>
                <a:spcPct val="0"/>
              </a:spcAft>
            </a:pPr>
            <a:r>
              <a:rPr lang="en-US" sz="2000" kern="1200" dirty="0">
                <a:solidFill>
                  <a:srgbClr val="000000"/>
                </a:solidFill>
                <a:latin typeface="Arial (Body)"/>
                <a:ea typeface="+mn-ea"/>
                <a:cs typeface="+mn-cs"/>
              </a:rPr>
              <a:t>National Consumers League, Human Rights First, and more</a:t>
            </a:r>
          </a:p>
        </p:txBody>
      </p:sp>
    </p:spTree>
    <p:extLst>
      <p:ext uri="{BB962C8B-B14F-4D97-AF65-F5344CB8AC3E}">
        <p14:creationId xmlns:p14="http://schemas.microsoft.com/office/powerpoint/2010/main" val="3280902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Sustainable Supply Chains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270096"/>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Taking social and ecological interests into account</a:t>
            </a:r>
          </a:p>
          <a:p>
            <a:pPr marL="741553" lvl="1" indent="-284353">
              <a:spcAft>
                <a:spcPct val="0"/>
              </a:spcAft>
              <a:buSzPts val="2400"/>
            </a:pPr>
            <a:r>
              <a:rPr lang="en-US" sz="2400" kern="1200" dirty="0">
                <a:solidFill>
                  <a:srgbClr val="000000"/>
                </a:solidFill>
                <a:latin typeface="Arial (Body)"/>
                <a:ea typeface="+mn-ea"/>
                <a:cs typeface="+mn-cs"/>
              </a:rPr>
              <a:t>For example: water usage, air pollution</a:t>
            </a:r>
          </a:p>
          <a:p>
            <a:pPr marL="255651" lvl="0" indent="-255651">
              <a:spcAft>
                <a:spcPct val="0"/>
              </a:spcAft>
              <a:buSzPts val="2400"/>
              <a:tabLst/>
            </a:pPr>
            <a:r>
              <a:rPr lang="en-US" sz="2400" kern="1200" dirty="0">
                <a:solidFill>
                  <a:srgbClr val="000000"/>
                </a:solidFill>
                <a:latin typeface="Arial (Body)"/>
                <a:ea typeface="+mn-ea"/>
                <a:cs typeface="+mn-cs"/>
              </a:rPr>
              <a:t>Using most efficient environment for production, distribution, </a:t>
            </a:r>
            <a:r>
              <a:rPr lang="en-US" sz="2400" kern="1200" dirty="0" smtClean="0">
                <a:solidFill>
                  <a:srgbClr val="000000"/>
                </a:solidFill>
                <a:latin typeface="Arial (Body)"/>
                <a:ea typeface="+mn-ea"/>
                <a:cs typeface="+mn-cs"/>
              </a:rPr>
              <a:t>logistics</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Good business, over </a:t>
            </a:r>
            <a:r>
              <a:rPr lang="en-US" sz="2400" kern="1200" dirty="0" smtClean="0">
                <a:solidFill>
                  <a:srgbClr val="000000"/>
                </a:solidFill>
                <a:latin typeface="Arial (Body)"/>
                <a:ea typeface="+mn-ea"/>
                <a:cs typeface="+mn-cs"/>
              </a:rPr>
              <a:t>long-term</a:t>
            </a:r>
            <a:endParaRPr lang="en-US" sz="2400" kern="1200" dirty="0">
              <a:solidFill>
                <a:srgbClr val="000000"/>
              </a:solidFill>
              <a:latin typeface="Arial (Body)"/>
              <a:ea typeface="+mn-ea"/>
              <a:cs typeface="+mn-cs"/>
            </a:endParaRPr>
          </a:p>
          <a:p>
            <a:pPr marL="1144778" lvl="2" indent="-230378">
              <a:spcAft>
                <a:spcPct val="0"/>
              </a:spcAft>
              <a:buSzPts val="2400"/>
            </a:pPr>
            <a:r>
              <a:rPr lang="en-US" sz="2400" kern="1200" dirty="0">
                <a:solidFill>
                  <a:srgbClr val="000000"/>
                </a:solidFill>
                <a:latin typeface="Arial (Body)"/>
                <a:ea typeface="+mn-ea"/>
                <a:cs typeface="+mn-cs"/>
              </a:rPr>
              <a:t>Good risk management</a:t>
            </a:r>
          </a:p>
          <a:p>
            <a:pPr marL="741553" lvl="1" indent="-284353">
              <a:spcAft>
                <a:spcPct val="0"/>
              </a:spcAft>
              <a:buSzPts val="2400"/>
            </a:pPr>
            <a:r>
              <a:rPr lang="en-US" sz="2400" kern="1200" dirty="0">
                <a:solidFill>
                  <a:srgbClr val="000000"/>
                </a:solidFill>
                <a:latin typeface="Arial (Body)"/>
                <a:ea typeface="+mn-ea"/>
                <a:cs typeface="+mn-cs"/>
              </a:rPr>
              <a:t>Create value for consumers, investors, communities</a:t>
            </a:r>
          </a:p>
        </p:txBody>
      </p:sp>
    </p:spTree>
    <p:extLst>
      <p:ext uri="{BB962C8B-B14F-4D97-AF65-F5344CB8AC3E}">
        <p14:creationId xmlns:p14="http://schemas.microsoft.com/office/powerpoint/2010/main" val="3022058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Electronic Data Interchange (E</a:t>
            </a:r>
            <a:r>
              <a:rPr lang="en-US" sz="100" kern="1200" dirty="0" smtClean="0">
                <a:latin typeface="Times New Roman" panose="02020603050405020304" pitchFamily="18" charset="0"/>
                <a:ea typeface="+mj-ea"/>
                <a:cs typeface="Times New Roman" panose="02020603050405020304" pitchFamily="18" charset="0"/>
              </a:rPr>
              <a:t> </a:t>
            </a:r>
            <a:r>
              <a:rPr lang="en-US" kern="1200" dirty="0" smtClean="0">
                <a:latin typeface="Times New Roman" panose="02020603050405020304" pitchFamily="18" charset="0"/>
                <a:ea typeface="+mj-ea"/>
                <a:cs typeface="Times New Roman" panose="02020603050405020304" pitchFamily="18" charset="0"/>
              </a:rPr>
              <a:t>D</a:t>
            </a:r>
            <a:r>
              <a:rPr lang="en-US" sz="100" kern="1200" dirty="0" smtClean="0">
                <a:latin typeface="Times New Roman" panose="02020603050405020304" pitchFamily="18" charset="0"/>
                <a:ea typeface="+mj-ea"/>
                <a:cs typeface="Times New Roman" panose="02020603050405020304" pitchFamily="18" charset="0"/>
              </a:rPr>
              <a:t> </a:t>
            </a:r>
            <a:r>
              <a:rPr lang="en-US" kern="1200" dirty="0" smtClean="0">
                <a:latin typeface="Times New Roman" panose="02020603050405020304" pitchFamily="18" charset="0"/>
                <a:ea typeface="+mj-ea"/>
                <a:cs typeface="Times New Roman" panose="02020603050405020304" pitchFamily="18" charset="0"/>
              </a:rPr>
              <a:t>I)</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Communications protocol for exchanging documents among computers</a:t>
            </a:r>
          </a:p>
          <a:p>
            <a:pPr marL="741553" lvl="1" indent="-284353">
              <a:spcAft>
                <a:spcPct val="0"/>
              </a:spcAft>
              <a:buSzPts val="2400"/>
            </a:pPr>
            <a:r>
              <a:rPr lang="en-US" altLang="en-US" sz="2400" kern="1200" dirty="0">
                <a:solidFill>
                  <a:srgbClr val="000000"/>
                </a:solidFill>
                <a:latin typeface="Arial (Body)"/>
                <a:ea typeface="+mn-ea"/>
                <a:cs typeface="+mn-cs"/>
              </a:rPr>
              <a:t>Each industry has own standards</a:t>
            </a:r>
          </a:p>
          <a:p>
            <a:pPr marL="255651" lvl="0" indent="-255651">
              <a:spcAft>
                <a:spcPct val="0"/>
              </a:spcAft>
              <a:buSzPts val="2400"/>
              <a:tabLst/>
            </a:pPr>
            <a:r>
              <a:rPr lang="en-US" altLang="en-US" sz="2400" kern="1200" dirty="0">
                <a:solidFill>
                  <a:srgbClr val="000000"/>
                </a:solidFill>
                <a:latin typeface="Arial (Body)"/>
                <a:ea typeface="+mn-ea"/>
                <a:cs typeface="+mn-cs"/>
              </a:rPr>
              <a:t>Developed in 1970s, 80s to automate exchange and reduce cost and errors in purchase orders, shipping documents, and more</a:t>
            </a:r>
          </a:p>
          <a:p>
            <a:pPr marL="255651" lvl="0" indent="-255651">
              <a:spcAft>
                <a:spcPct val="0"/>
              </a:spcAft>
              <a:buSzPts val="2400"/>
              <a:tabLst/>
            </a:pPr>
            <a:r>
              <a:rPr lang="en-US" altLang="en-US" sz="2400" kern="1200" dirty="0">
                <a:solidFill>
                  <a:srgbClr val="000000"/>
                </a:solidFill>
                <a:latin typeface="Arial (Body)"/>
                <a:ea typeface="+mn-ea"/>
                <a:cs typeface="+mn-cs"/>
              </a:rPr>
              <a:t>Today, provides for exchange of critical business information between computer applications supporting wide variety of business processes</a:t>
            </a:r>
          </a:p>
          <a:p>
            <a:pPr marL="255651" lvl="0" indent="-255651">
              <a:spcAft>
                <a:spcPct val="0"/>
              </a:spcAft>
              <a:buSzPts val="2400"/>
              <a:tabLst/>
            </a:pPr>
            <a:r>
              <a:rPr lang="en-US" altLang="en-US" sz="2400" kern="1200" dirty="0">
                <a:solidFill>
                  <a:srgbClr val="000000"/>
                </a:solidFill>
                <a:latin typeface="Arial (Body)"/>
                <a:ea typeface="+mn-ea"/>
                <a:cs typeface="+mn-cs"/>
              </a:rPr>
              <a:t>Suited to small set of strategic </a:t>
            </a:r>
            <a:r>
              <a:rPr lang="en-US" altLang="en-US" sz="2400" kern="1200" dirty="0" smtClean="0">
                <a:solidFill>
                  <a:srgbClr val="000000"/>
                </a:solidFill>
                <a:latin typeface="Arial (Body)"/>
                <a:ea typeface="+mn-ea"/>
                <a:cs typeface="+mn-cs"/>
              </a:rPr>
              <a:t>partners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4039484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a:latin typeface="Times New Roman" panose="02020603050405020304" pitchFamily="18" charset="0"/>
                <a:ea typeface="+mj-ea"/>
                <a:cs typeface="Times New Roman" panose="02020603050405020304" pitchFamily="18" charset="0"/>
              </a:rPr>
              <a:t>Figure </a:t>
            </a:r>
            <a:r>
              <a:rPr lang="en-IN" kern="1200" dirty="0" smtClean="0">
                <a:latin typeface="Times New Roman" panose="02020603050405020304" pitchFamily="18" charset="0"/>
                <a:ea typeface="+mj-ea"/>
                <a:cs typeface="Times New Roman" panose="02020603050405020304" pitchFamily="18" charset="0"/>
              </a:rPr>
              <a:t>12.5 </a:t>
            </a:r>
            <a:r>
              <a:rPr lang="en-IN" kern="1200" dirty="0">
                <a:latin typeface="Times New Roman" panose="02020603050405020304" pitchFamily="18" charset="0"/>
                <a:ea typeface="+mj-ea"/>
                <a:cs typeface="Times New Roman" panose="02020603050405020304" pitchFamily="18" charset="0"/>
              </a:rPr>
              <a:t>The Evolution of </a:t>
            </a:r>
            <a:r>
              <a:rPr lang="en-IN" kern="1200" dirty="0" smtClean="0">
                <a:latin typeface="Times New Roman" panose="02020603050405020304" pitchFamily="18" charset="0"/>
                <a:ea typeface="+mj-ea"/>
                <a:cs typeface="Times New Roman" panose="02020603050405020304" pitchFamily="18" charset="0"/>
              </a:rPr>
              <a:t>E</a:t>
            </a:r>
            <a:r>
              <a:rPr lang="en-IN" sz="100" kern="1200" dirty="0" smtClean="0">
                <a:latin typeface="Times New Roman" panose="02020603050405020304" pitchFamily="18" charset="0"/>
                <a:ea typeface="+mj-ea"/>
                <a:cs typeface="Times New Roman" panose="02020603050405020304" pitchFamily="18" charset="0"/>
              </a:rPr>
              <a:t> </a:t>
            </a:r>
            <a:r>
              <a:rPr lang="en-IN" kern="1200" dirty="0" smtClean="0">
                <a:latin typeface="Times New Roman" panose="02020603050405020304" pitchFamily="18" charset="0"/>
                <a:ea typeface="+mj-ea"/>
                <a:cs typeface="Times New Roman" panose="02020603050405020304" pitchFamily="18" charset="0"/>
              </a:rPr>
              <a:t>D</a:t>
            </a:r>
            <a:r>
              <a:rPr lang="en-IN" sz="100" kern="1200" dirty="0" smtClean="0">
                <a:latin typeface="Times New Roman" panose="02020603050405020304" pitchFamily="18" charset="0"/>
                <a:ea typeface="+mj-ea"/>
                <a:cs typeface="Times New Roman" panose="02020603050405020304" pitchFamily="18" charset="0"/>
              </a:rPr>
              <a:t> </a:t>
            </a:r>
            <a:r>
              <a:rPr lang="en-IN" kern="1200" dirty="0" smtClean="0">
                <a:latin typeface="Times New Roman" panose="02020603050405020304" pitchFamily="18" charset="0"/>
                <a:ea typeface="+mj-ea"/>
                <a:cs typeface="Times New Roman" panose="02020603050405020304" pitchFamily="18" charset="0"/>
              </a:rPr>
              <a:t>I </a:t>
            </a:r>
            <a:r>
              <a:rPr lang="en-IN" kern="1200" dirty="0">
                <a:latin typeface="Times New Roman" panose="02020603050405020304" pitchFamily="18" charset="0"/>
                <a:ea typeface="+mj-ea"/>
                <a:cs typeface="Times New Roman" panose="02020603050405020304" pitchFamily="18" charset="0"/>
              </a:rPr>
              <a:t>as a B2B Medium</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n image depicts various stages in the evolution of E D I as a B 2 B medium. The image illustrates three stages in evolution of E D I as a B 2 B medium. They are as follows. 1. Document automation. The items shared between the supplier computer and firm computer are purchase orders, payments, shipping notices, price schedules, and invoices. 2. Document elimination. The items shared between the supplier computer and firm computer are production schedule, delivery schedule, payment schedule, and shipping orders. 3. Continuous replenishment. Several supplier production systems transact with the firm computer. This stage has made it possible for continuous replenishment and payment on use, as well as sharing shipping data. Here, there are four suppliers are shown to be A, B, C, and D, who are supplying data to computer fir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595" y="1573644"/>
            <a:ext cx="5060811" cy="4556877"/>
          </a:xfrm>
          <a:prstGeom prst="rect">
            <a:avLst/>
          </a:prstGeom>
        </p:spPr>
      </p:pic>
    </p:spTree>
    <p:extLst>
      <p:ext uri="{BB962C8B-B14F-4D97-AF65-F5344CB8AC3E}">
        <p14:creationId xmlns:p14="http://schemas.microsoft.com/office/powerpoint/2010/main" val="38589911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Mobile B2B</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677900"/>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Mobile devices increasingly important in all aspects of B2B e-commerce</a:t>
            </a:r>
          </a:p>
          <a:p>
            <a:pPr marL="741553" lvl="1" indent="-284353">
              <a:spcAft>
                <a:spcPct val="0"/>
              </a:spcAft>
              <a:buSzPts val="2400"/>
            </a:pPr>
            <a:r>
              <a:rPr lang="en-US" altLang="en-US" sz="2400" kern="1200" dirty="0">
                <a:solidFill>
                  <a:srgbClr val="000000"/>
                </a:solidFill>
                <a:latin typeface="Arial (Body)"/>
                <a:ea typeface="+mn-ea"/>
                <a:cs typeface="+mn-cs"/>
              </a:rPr>
              <a:t>Used </a:t>
            </a:r>
            <a:r>
              <a:rPr lang="en-US" altLang="en-US" sz="2400" kern="1200" dirty="0" smtClean="0">
                <a:solidFill>
                  <a:srgbClr val="000000"/>
                </a:solidFill>
                <a:latin typeface="Arial (Body)"/>
                <a:ea typeface="+mn-ea"/>
                <a:cs typeface="+mn-cs"/>
              </a:rPr>
              <a:t>in </a:t>
            </a:r>
            <a:r>
              <a:rPr lang="en-US" altLang="en-US" sz="2400" kern="1200" dirty="0">
                <a:solidFill>
                  <a:srgbClr val="000000"/>
                </a:solidFill>
                <a:latin typeface="Arial (Body)"/>
                <a:ea typeface="+mn-ea"/>
                <a:cs typeface="+mn-cs"/>
              </a:rPr>
              <a:t>all phases of purchase process</a:t>
            </a:r>
          </a:p>
          <a:p>
            <a:pPr marL="741553" lvl="1" indent="-284353">
              <a:spcAft>
                <a:spcPct val="0"/>
              </a:spcAft>
              <a:buSzPts val="2400"/>
            </a:pPr>
            <a:r>
              <a:rPr lang="en-US" altLang="en-US" sz="2400" kern="1200" dirty="0">
                <a:solidFill>
                  <a:srgbClr val="000000"/>
                </a:solidFill>
                <a:latin typeface="Arial (Body)"/>
                <a:ea typeface="+mn-ea"/>
                <a:cs typeface="+mn-cs"/>
              </a:rPr>
              <a:t>Users increasingly expect B2B e-commerce sites to be accessible from mobile devices</a:t>
            </a:r>
          </a:p>
          <a:p>
            <a:pPr marL="255651" lvl="0" indent="-255651">
              <a:spcAft>
                <a:spcPct val="0"/>
              </a:spcAft>
              <a:buSzPts val="2400"/>
              <a:tabLst/>
            </a:pPr>
            <a:r>
              <a:rPr lang="en-US" altLang="en-US" sz="2400" kern="1200" dirty="0">
                <a:solidFill>
                  <a:srgbClr val="000000"/>
                </a:solidFill>
                <a:latin typeface="Arial (Body)"/>
                <a:ea typeface="+mn-ea"/>
                <a:cs typeface="+mn-cs"/>
              </a:rPr>
              <a:t>Bring Your Own Device </a:t>
            </a:r>
            <a:r>
              <a:rPr lang="en-US" altLang="en-US" sz="2400" kern="1200" dirty="0" smtClean="0">
                <a:solidFill>
                  <a:srgbClr val="000000"/>
                </a:solidFill>
                <a:latin typeface="Arial (Body)"/>
                <a:ea typeface="+mn-ea"/>
                <a:cs typeface="+mn-cs"/>
              </a:rPr>
              <a:t>(B</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Y</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O</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D) </a:t>
            </a:r>
            <a:r>
              <a:rPr lang="en-US" altLang="en-US" sz="2400" kern="1200" dirty="0">
                <a:solidFill>
                  <a:srgbClr val="000000"/>
                </a:solidFill>
                <a:latin typeface="Arial (Body)"/>
                <a:ea typeface="+mn-ea"/>
                <a:cs typeface="+mn-cs"/>
              </a:rPr>
              <a:t>policies</a:t>
            </a:r>
          </a:p>
          <a:p>
            <a:pPr marL="255651" lvl="0" indent="-255651">
              <a:spcAft>
                <a:spcPct val="0"/>
              </a:spcAft>
              <a:buSzPts val="2400"/>
              <a:tabLst/>
            </a:pPr>
            <a:r>
              <a:rPr lang="en-US" altLang="en-US" sz="2400" kern="1200" dirty="0">
                <a:solidFill>
                  <a:srgbClr val="000000"/>
                </a:solidFill>
                <a:latin typeface="Arial (Body)"/>
                <a:ea typeface="+mn-ea"/>
                <a:cs typeface="+mn-cs"/>
              </a:rPr>
              <a:t>Supply chain software and network providers providing support for mobile platform</a:t>
            </a:r>
          </a:p>
        </p:txBody>
      </p:sp>
    </p:spTree>
    <p:extLst>
      <p:ext uri="{BB962C8B-B14F-4D97-AF65-F5344CB8AC3E}">
        <p14:creationId xmlns:p14="http://schemas.microsoft.com/office/powerpoint/2010/main" val="15898934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altLang="en-US" kern="1200" dirty="0" smtClean="0">
                <a:latin typeface="Times New Roman" panose="02020603050405020304" pitchFamily="18" charset="0"/>
                <a:ea typeface="+mj-ea"/>
                <a:cs typeface="Times New Roman" panose="02020603050405020304" pitchFamily="18" charset="0"/>
              </a:rPr>
              <a:t>Amazon Takes on B2b with Amazon Business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185731"/>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Class Discussion</a:t>
            </a:r>
          </a:p>
          <a:p>
            <a:pPr marL="741553" lvl="1" indent="-284353">
              <a:spcAft>
                <a:spcPct val="0"/>
              </a:spcAft>
              <a:buSzPts val="2400"/>
              <a:defRPr/>
            </a:pPr>
            <a:r>
              <a:rPr lang="en-US" altLang="en-US" sz="2400" kern="1200" dirty="0">
                <a:solidFill>
                  <a:srgbClr val="000000"/>
                </a:solidFill>
                <a:latin typeface="Arial (Body)"/>
                <a:ea typeface="+mn-ea"/>
                <a:cs typeface="+mn-cs"/>
              </a:rPr>
              <a:t>What made the difference in Amazon Business moving from being a distributer of supplies to a real B2B marketplace?</a:t>
            </a:r>
          </a:p>
          <a:p>
            <a:pPr marL="741553" lvl="1" indent="-284353">
              <a:spcAft>
                <a:spcPct val="0"/>
              </a:spcAft>
              <a:buSzPts val="2400"/>
              <a:defRPr/>
            </a:pPr>
            <a:r>
              <a:rPr lang="en-US" altLang="en-US" sz="2400" kern="1200" dirty="0">
                <a:solidFill>
                  <a:srgbClr val="000000"/>
                </a:solidFill>
                <a:latin typeface="Arial (Body)"/>
                <a:ea typeface="+mn-ea"/>
                <a:cs typeface="+mn-cs"/>
              </a:rPr>
              <a:t>What benefits over other B2B marketplaces does Amazon Business offer buyers?</a:t>
            </a:r>
          </a:p>
          <a:p>
            <a:pPr marL="741553" lvl="1" indent="-284353">
              <a:spcAft>
                <a:spcPct val="0"/>
              </a:spcAft>
              <a:buSzPts val="2400"/>
              <a:defRPr/>
            </a:pPr>
            <a:r>
              <a:rPr lang="en-US" altLang="en-US" sz="2400" kern="1200" dirty="0">
                <a:solidFill>
                  <a:srgbClr val="000000"/>
                </a:solidFill>
                <a:latin typeface="Arial (Body)"/>
                <a:ea typeface="+mn-ea"/>
                <a:cs typeface="+mn-cs"/>
              </a:rPr>
              <a:t>What benefits do suppliers have in using Amazon Business?</a:t>
            </a:r>
          </a:p>
          <a:p>
            <a:pPr marL="741553" lvl="1" indent="-284353">
              <a:spcAft>
                <a:spcPct val="0"/>
              </a:spcAft>
              <a:buSzPts val="2400"/>
              <a:defRPr/>
            </a:pPr>
            <a:r>
              <a:rPr lang="en-US" altLang="en-US" sz="2400" kern="1200" dirty="0">
                <a:solidFill>
                  <a:srgbClr val="000000"/>
                </a:solidFill>
                <a:latin typeface="Arial (Body)"/>
                <a:ea typeface="+mn-ea"/>
                <a:cs typeface="+mn-cs"/>
              </a:rPr>
              <a:t>Does Amazon Business pose any disadvantages for buyers or sellers?</a:t>
            </a:r>
          </a:p>
        </p:txBody>
      </p:sp>
    </p:spTree>
    <p:extLst>
      <p:ext uri="{BB962C8B-B14F-4D97-AF65-F5344CB8AC3E}">
        <p14:creationId xmlns:p14="http://schemas.microsoft.com/office/powerpoint/2010/main" val="2995228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B2B in the Cloud</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608924"/>
          </a:xfrm>
        </p:spPr>
        <p:txBody>
          <a:bodyPr wrap="square" lIns="91425" tIns="91425" rIns="91425" bIns="91425">
            <a:noAutofit/>
          </a:bodyPr>
          <a:lstStyle/>
          <a:p>
            <a:pPr marL="255651" lvl="0" indent="-255651">
              <a:spcAft>
                <a:spcPct val="0"/>
              </a:spcAft>
              <a:tabLst/>
            </a:pPr>
            <a:r>
              <a:rPr lang="en-US" altLang="en-US" sz="2000" kern="1200" dirty="0">
                <a:solidFill>
                  <a:srgbClr val="000000"/>
                </a:solidFill>
                <a:latin typeface="Arial (Body)"/>
                <a:ea typeface="+mn-ea"/>
                <a:cs typeface="+mn-cs"/>
              </a:rPr>
              <a:t>Cloud-based B2B systems</a:t>
            </a:r>
          </a:p>
          <a:p>
            <a:pPr marL="741553" lvl="1" indent="-284353">
              <a:spcAft>
                <a:spcPct val="0"/>
              </a:spcAft>
            </a:pPr>
            <a:r>
              <a:rPr lang="en-US" altLang="en-US" sz="2000" kern="1200" dirty="0">
                <a:solidFill>
                  <a:srgbClr val="000000"/>
                </a:solidFill>
                <a:latin typeface="Arial (Body)"/>
                <a:ea typeface="+mn-ea"/>
                <a:cs typeface="+mn-cs"/>
              </a:rPr>
              <a:t>Shift much of the expense of B2B systems from firm to B2B network provider (data hub or B2B platform)</a:t>
            </a:r>
          </a:p>
          <a:p>
            <a:pPr marL="255651" lvl="0" indent="-255651">
              <a:spcAft>
                <a:spcPct val="0"/>
              </a:spcAft>
              <a:tabLst/>
            </a:pPr>
            <a:r>
              <a:rPr lang="en-US" altLang="en-US" sz="2000" kern="1200" dirty="0">
                <a:solidFill>
                  <a:srgbClr val="000000"/>
                </a:solidFill>
                <a:latin typeface="Arial (Body)"/>
                <a:ea typeface="+mn-ea"/>
                <a:cs typeface="+mn-cs"/>
              </a:rPr>
              <a:t>Cloud platform owner </a:t>
            </a:r>
            <a:r>
              <a:rPr lang="en-US" altLang="en-US" sz="2000" kern="1200" dirty="0" smtClean="0">
                <a:solidFill>
                  <a:srgbClr val="000000"/>
                </a:solidFill>
                <a:latin typeface="Arial (Body)"/>
                <a:ea typeface="+mn-ea"/>
                <a:cs typeface="+mn-cs"/>
              </a:rPr>
              <a:t>provides</a:t>
            </a:r>
            <a:endParaRPr lang="en-US" altLang="en-US" sz="2000" kern="1200" dirty="0">
              <a:solidFill>
                <a:srgbClr val="000000"/>
              </a:solidFill>
              <a:latin typeface="Arial (Body)"/>
              <a:ea typeface="+mn-ea"/>
              <a:cs typeface="+mn-cs"/>
            </a:endParaRPr>
          </a:p>
          <a:p>
            <a:pPr marL="741553" lvl="1" indent="-284353">
              <a:spcAft>
                <a:spcPct val="0"/>
              </a:spcAft>
            </a:pPr>
            <a:r>
              <a:rPr lang="en-US" altLang="en-US" sz="2000" kern="1200" dirty="0">
                <a:solidFill>
                  <a:srgbClr val="000000"/>
                </a:solidFill>
                <a:latin typeface="Arial (Body)"/>
                <a:ea typeface="+mn-ea"/>
                <a:cs typeface="+mn-cs"/>
              </a:rPr>
              <a:t>Computing/telecommunications capabilities</a:t>
            </a:r>
          </a:p>
          <a:p>
            <a:pPr marL="741553" lvl="1" indent="-284353">
              <a:spcAft>
                <a:spcPct val="0"/>
              </a:spcAft>
            </a:pPr>
            <a:r>
              <a:rPr lang="en-US" altLang="en-US" sz="2000" kern="1200" dirty="0">
                <a:solidFill>
                  <a:srgbClr val="000000"/>
                </a:solidFill>
                <a:latin typeface="Arial (Body)"/>
                <a:ea typeface="+mn-ea"/>
                <a:cs typeface="+mn-cs"/>
              </a:rPr>
              <a:t>Software</a:t>
            </a:r>
          </a:p>
          <a:p>
            <a:pPr marL="741553" lvl="1" indent="-284353">
              <a:spcAft>
                <a:spcPct val="0"/>
              </a:spcAft>
            </a:pPr>
            <a:r>
              <a:rPr lang="en-US" altLang="en-US" sz="2000" kern="1200" dirty="0">
                <a:solidFill>
                  <a:srgbClr val="000000"/>
                </a:solidFill>
                <a:latin typeface="Arial (Body)"/>
                <a:ea typeface="+mn-ea"/>
                <a:cs typeface="+mn-cs"/>
              </a:rPr>
              <a:t>Connectivity</a:t>
            </a:r>
          </a:p>
          <a:p>
            <a:pPr marL="741553" lvl="1" indent="-284353">
              <a:spcAft>
                <a:spcPct val="0"/>
              </a:spcAft>
            </a:pPr>
            <a:r>
              <a:rPr lang="en-US" altLang="en-US" sz="2000" kern="1200" dirty="0">
                <a:solidFill>
                  <a:srgbClr val="000000"/>
                </a:solidFill>
                <a:latin typeface="Arial (Body)"/>
                <a:ea typeface="+mn-ea"/>
                <a:cs typeface="+mn-cs"/>
              </a:rPr>
              <a:t>Data cleansing and quality</a:t>
            </a:r>
          </a:p>
          <a:p>
            <a:pPr marL="741553" lvl="1" indent="-284353">
              <a:spcAft>
                <a:spcPct val="0"/>
              </a:spcAft>
            </a:pPr>
            <a:r>
              <a:rPr lang="en-US" altLang="en-US" sz="2000" kern="1200" dirty="0">
                <a:solidFill>
                  <a:srgbClr val="000000"/>
                </a:solidFill>
                <a:latin typeface="Arial (Body)"/>
                <a:ea typeface="+mn-ea"/>
                <a:cs typeface="+mn-cs"/>
              </a:rPr>
              <a:t>File storage</a:t>
            </a:r>
          </a:p>
          <a:p>
            <a:pPr marL="255651" lvl="0" indent="-255651">
              <a:spcAft>
                <a:spcPct val="0"/>
              </a:spcAft>
              <a:tabLst/>
            </a:pPr>
            <a:r>
              <a:rPr lang="en-US" altLang="en-US" sz="2000" kern="1200" dirty="0">
                <a:solidFill>
                  <a:srgbClr val="000000"/>
                </a:solidFill>
                <a:latin typeface="Arial (Body)"/>
                <a:ea typeface="+mn-ea"/>
                <a:cs typeface="+mn-cs"/>
              </a:rPr>
              <a:t>Network effects: Costs spread out over all members</a:t>
            </a:r>
          </a:p>
          <a:p>
            <a:pPr marL="255651" lvl="0" indent="-255651">
              <a:spcAft>
                <a:spcPct val="0"/>
              </a:spcAft>
              <a:tabLst/>
            </a:pPr>
            <a:r>
              <a:rPr lang="en-US" altLang="en-US" sz="2000" kern="1200" dirty="0">
                <a:solidFill>
                  <a:srgbClr val="000000"/>
                </a:solidFill>
                <a:latin typeface="Arial (Body)"/>
                <a:ea typeface="+mn-ea"/>
                <a:cs typeface="+mn-cs"/>
              </a:rPr>
              <a:t>Cloud-based solutions can be implemented rapidly</a:t>
            </a:r>
          </a:p>
        </p:txBody>
      </p:sp>
    </p:spTree>
    <p:extLst>
      <p:ext uri="{BB962C8B-B14F-4D97-AF65-F5344CB8AC3E}">
        <p14:creationId xmlns:p14="http://schemas.microsoft.com/office/powerpoint/2010/main" val="3303383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Insight on Technology: Your Shoes Are in the Cloud</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000791"/>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Class discussion:</a:t>
            </a:r>
          </a:p>
          <a:p>
            <a:pPr marL="741553" lvl="1" indent="-284353">
              <a:spcAft>
                <a:spcPct val="0"/>
              </a:spcAft>
              <a:buSzPts val="2400"/>
              <a:defRPr/>
            </a:pPr>
            <a:r>
              <a:rPr lang="en-US" sz="2400" kern="1200" dirty="0">
                <a:solidFill>
                  <a:srgbClr val="000000"/>
                </a:solidFill>
                <a:latin typeface="Arial (Body)"/>
                <a:ea typeface="+mn-ea"/>
                <a:cs typeface="+mn-cs"/>
              </a:rPr>
              <a:t>What challenges did Wolverine face in its global supply chain?</a:t>
            </a:r>
          </a:p>
          <a:p>
            <a:pPr marL="741553" lvl="1" indent="-284353">
              <a:spcAft>
                <a:spcPct val="0"/>
              </a:spcAft>
              <a:buSzPts val="2400"/>
              <a:defRPr/>
            </a:pPr>
            <a:r>
              <a:rPr lang="en-US" sz="2400" kern="1200" dirty="0">
                <a:solidFill>
                  <a:srgbClr val="000000"/>
                </a:solidFill>
                <a:latin typeface="Arial (Body)"/>
                <a:ea typeface="+mn-ea"/>
                <a:cs typeface="+mn-cs"/>
              </a:rPr>
              <a:t>What factors led Wolverine to move to a cloud-based supply chain platform?</a:t>
            </a:r>
          </a:p>
          <a:p>
            <a:pPr marL="741553" lvl="1" indent="-284353">
              <a:spcAft>
                <a:spcPct val="0"/>
              </a:spcAft>
              <a:buSzPts val="2400"/>
              <a:defRPr/>
            </a:pPr>
            <a:r>
              <a:rPr lang="en-US" sz="2400" kern="1200" dirty="0">
                <a:solidFill>
                  <a:srgbClr val="000000"/>
                </a:solidFill>
                <a:latin typeface="Arial (Body)"/>
                <a:ea typeface="+mn-ea"/>
                <a:cs typeface="+mn-cs"/>
              </a:rPr>
              <a:t>What advantages does a cloud-based platform provide? Are there any disadvantages?</a:t>
            </a:r>
          </a:p>
        </p:txBody>
      </p:sp>
    </p:spTree>
    <p:extLst>
      <p:ext uri="{BB962C8B-B14F-4D97-AF65-F5344CB8AC3E}">
        <p14:creationId xmlns:p14="http://schemas.microsoft.com/office/powerpoint/2010/main" val="1474316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Supply Chain Management Systems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Continuously link activities of buying, making, and moving products from suppliers to purchasing firms</a:t>
            </a:r>
          </a:p>
          <a:p>
            <a:pPr marL="741553" lvl="1" indent="-284353">
              <a:spcAft>
                <a:spcPct val="0"/>
              </a:spcAft>
              <a:buSzPts val="2400"/>
            </a:pPr>
            <a:r>
              <a:rPr lang="en-US" altLang="en-US" sz="24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A</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P and </a:t>
            </a:r>
            <a:r>
              <a:rPr lang="en-US" altLang="en-US" sz="2400" kern="1200" dirty="0">
                <a:solidFill>
                  <a:srgbClr val="000000"/>
                </a:solidFill>
                <a:latin typeface="Arial (Body)"/>
                <a:ea typeface="+mn-ea"/>
                <a:cs typeface="+mn-cs"/>
              </a:rPr>
              <a:t>Oracle Mobile apps for smartphones, tablets</a:t>
            </a:r>
          </a:p>
          <a:p>
            <a:pPr marL="255651" lvl="0" indent="-255651">
              <a:spcAft>
                <a:spcPct val="0"/>
              </a:spcAft>
              <a:buSzPts val="2400"/>
              <a:tabLst/>
            </a:pPr>
            <a:r>
              <a:rPr lang="en-US" altLang="en-US" sz="2400" kern="1200" dirty="0">
                <a:solidFill>
                  <a:srgbClr val="000000"/>
                </a:solidFill>
                <a:latin typeface="Arial (Body)"/>
                <a:ea typeface="+mn-ea"/>
                <a:cs typeface="+mn-cs"/>
              </a:rPr>
              <a:t>Integrates demand side of business equation by including order entry system in the process</a:t>
            </a:r>
          </a:p>
          <a:p>
            <a:pPr marL="255651" lvl="0" indent="-255651">
              <a:spcAft>
                <a:spcPct val="0"/>
              </a:spcAft>
              <a:buSzPts val="2400"/>
              <a:tabLst/>
            </a:pPr>
            <a:r>
              <a:rPr lang="en-US" altLang="en-US" sz="2400" kern="1200" dirty="0">
                <a:solidFill>
                  <a:srgbClr val="000000"/>
                </a:solidFill>
                <a:latin typeface="Arial (Body)"/>
                <a:ea typeface="+mn-ea"/>
                <a:cs typeface="+mn-cs"/>
              </a:rPr>
              <a:t>With </a:t>
            </a:r>
            <a:r>
              <a:rPr lang="en-US" altLang="en-US" sz="24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M system </a:t>
            </a:r>
            <a:r>
              <a:rPr lang="en-US" altLang="en-US" sz="2400" kern="1200" dirty="0">
                <a:solidFill>
                  <a:srgbClr val="000000"/>
                </a:solidFill>
                <a:latin typeface="Arial (Body)"/>
                <a:ea typeface="+mn-ea"/>
                <a:cs typeface="+mn-cs"/>
              </a:rPr>
              <a:t>and continuous replenishment, inventory is eliminated and production begins only when order is received</a:t>
            </a:r>
          </a:p>
          <a:p>
            <a:pPr marL="255651" lvl="0" indent="-255651">
              <a:spcAft>
                <a:spcPct val="0"/>
              </a:spcAft>
              <a:buSzPts val="2400"/>
              <a:tabLst/>
            </a:pPr>
            <a:r>
              <a:rPr lang="en-US" altLang="en-US" sz="2400" kern="1200" dirty="0">
                <a:solidFill>
                  <a:srgbClr val="000000"/>
                </a:solidFill>
                <a:latin typeface="Arial (Body)"/>
                <a:ea typeface="+mn-ea"/>
                <a:cs typeface="+mn-cs"/>
              </a:rPr>
              <a:t>Hewlett </a:t>
            </a:r>
            <a:r>
              <a:rPr lang="en-US" altLang="en-US" sz="2400" kern="1200" dirty="0" smtClean="0">
                <a:solidFill>
                  <a:srgbClr val="000000"/>
                </a:solidFill>
                <a:latin typeface="Arial (Body)"/>
                <a:ea typeface="+mn-ea"/>
                <a:cs typeface="+mn-cs"/>
              </a:rPr>
              <a:t>Packard</a:t>
            </a:r>
            <a:r>
              <a:rPr lang="en-IN" altLang="ja-JP" sz="2400" kern="1200" dirty="0" smtClean="0">
                <a:solidFill>
                  <a:srgbClr val="000000"/>
                </a:solidFill>
                <a:latin typeface="Arial (Body)"/>
                <a:cs typeface="+mn-cs"/>
              </a:rPr>
              <a:t>’</a:t>
            </a:r>
            <a:r>
              <a:rPr lang="en-US" altLang="ja-JP" sz="2400" kern="1200" dirty="0" smtClean="0">
                <a:solidFill>
                  <a:srgbClr val="000000"/>
                </a:solidFill>
                <a:latin typeface="Arial (Body)"/>
                <a:cs typeface="+mn-cs"/>
              </a:rPr>
              <a:t>s S</a:t>
            </a:r>
            <a:r>
              <a:rPr lang="en-US" altLang="ja-JP" sz="100" kern="1200" dirty="0" smtClean="0">
                <a:solidFill>
                  <a:srgbClr val="000000"/>
                </a:solidFill>
                <a:latin typeface="Arial (Body)"/>
                <a:cs typeface="+mn-cs"/>
              </a:rPr>
              <a:t> </a:t>
            </a:r>
            <a:r>
              <a:rPr lang="en-US" altLang="ja-JP" sz="2400" kern="1200" dirty="0" smtClean="0">
                <a:solidFill>
                  <a:srgbClr val="000000"/>
                </a:solidFill>
                <a:latin typeface="Arial (Body)"/>
                <a:cs typeface="+mn-cs"/>
              </a:rPr>
              <a:t>C</a:t>
            </a:r>
            <a:r>
              <a:rPr lang="en-US" altLang="ja-JP" sz="100" kern="1200" dirty="0" smtClean="0">
                <a:solidFill>
                  <a:srgbClr val="000000"/>
                </a:solidFill>
                <a:latin typeface="Arial (Body)"/>
                <a:cs typeface="+mn-cs"/>
              </a:rPr>
              <a:t> </a:t>
            </a:r>
            <a:r>
              <a:rPr lang="en-US" altLang="ja-JP" sz="2400" kern="1200" dirty="0" smtClean="0">
                <a:solidFill>
                  <a:srgbClr val="000000"/>
                </a:solidFill>
                <a:latin typeface="Arial (Body)"/>
                <a:cs typeface="+mn-cs"/>
              </a:rPr>
              <a:t>M system</a:t>
            </a:r>
            <a:r>
              <a:rPr lang="en-US" altLang="ja-JP" sz="2400" kern="1200" dirty="0">
                <a:solidFill>
                  <a:srgbClr val="000000"/>
                </a:solidFill>
                <a:latin typeface="Arial (Body)"/>
                <a:cs typeface="+mn-cs"/>
              </a:rPr>
              <a:t>: Elapsed time from order entry to shipping </a:t>
            </a:r>
            <a:r>
              <a:rPr lang="en-US" altLang="ja-JP" sz="2400" kern="1200" dirty="0" smtClean="0">
                <a:solidFill>
                  <a:srgbClr val="000000"/>
                </a:solidFill>
                <a:latin typeface="Arial (Body)"/>
                <a:cs typeface="+mn-cs"/>
              </a:rPr>
              <a:t>P</a:t>
            </a:r>
            <a:r>
              <a:rPr lang="en-US" altLang="ja-JP" sz="100" kern="1200" dirty="0" smtClean="0">
                <a:solidFill>
                  <a:srgbClr val="000000"/>
                </a:solidFill>
                <a:latin typeface="Arial (Body)"/>
                <a:cs typeface="+mn-cs"/>
              </a:rPr>
              <a:t> </a:t>
            </a:r>
            <a:r>
              <a:rPr lang="en-US" altLang="ja-JP" sz="2400" kern="1200" dirty="0" smtClean="0">
                <a:solidFill>
                  <a:srgbClr val="000000"/>
                </a:solidFill>
                <a:latin typeface="Arial (Body)"/>
                <a:cs typeface="+mn-cs"/>
              </a:rPr>
              <a:t>C is </a:t>
            </a:r>
            <a:r>
              <a:rPr lang="en-US" altLang="ja-JP" sz="2400" kern="1200" dirty="0">
                <a:solidFill>
                  <a:srgbClr val="000000"/>
                </a:solidFill>
                <a:latin typeface="Arial (Body)"/>
                <a:cs typeface="+mn-cs"/>
              </a:rPr>
              <a:t>48 hours</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4284624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Figure 12.7 Supply Chain Management Systems</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process flow diagram illustrates a supply chain management system, which involves supplier’s enterprise system, manufacturer’s enterprise system, and customer. Supplier’s enterprise system has a two-way link with manufacturer’s enterprise system, and consists of production system, warehouse system, and financial system. Manufacturer’s enterprise system consists of production system, warehouse system, financial system, and order entry system. Orders from customer reach order entry system through web sites, mobile apps, and distribution. Product shipment reaches customer from the supplier’s enterprise syste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518" y="1637612"/>
            <a:ext cx="6434964" cy="4510829"/>
          </a:xfrm>
          <a:prstGeom prst="rect">
            <a:avLst/>
          </a:prstGeom>
        </p:spPr>
      </p:pic>
    </p:spTree>
    <p:extLst>
      <p:ext uri="{BB962C8B-B14F-4D97-AF65-F5344CB8AC3E}">
        <p14:creationId xmlns:p14="http://schemas.microsoft.com/office/powerpoint/2010/main" val="1599009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Collaborative Commerce</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224203"/>
          </a:xfrm>
        </p:spPr>
        <p:txBody>
          <a:bodyPr wrap="square" lIns="91425" tIns="91425" rIns="91425" bIns="91425">
            <a:noAutofit/>
          </a:bodyPr>
          <a:lstStyle/>
          <a:p>
            <a:pPr marL="255651" lvl="0" indent="-255651">
              <a:spcAft>
                <a:spcPct val="0"/>
              </a:spcAft>
              <a:tabLst/>
            </a:pPr>
            <a:r>
              <a:rPr lang="en-US" sz="2200" kern="1200" dirty="0">
                <a:solidFill>
                  <a:srgbClr val="000000"/>
                </a:solidFill>
                <a:latin typeface="Arial (Body)"/>
                <a:ea typeface="+mn-ea"/>
                <a:cs typeface="+mn-cs"/>
              </a:rPr>
              <a:t>Use of digital technologies for organizations to collaboratively design, produce, and manage products through life cycles</a:t>
            </a:r>
          </a:p>
          <a:p>
            <a:pPr marL="255651" lvl="0" indent="-255651">
              <a:spcAft>
                <a:spcPct val="0"/>
              </a:spcAft>
              <a:tabLst/>
            </a:pPr>
            <a:r>
              <a:rPr lang="en-US" sz="2200" kern="1200" dirty="0">
                <a:solidFill>
                  <a:srgbClr val="000000"/>
                </a:solidFill>
                <a:latin typeface="Arial (Body)"/>
                <a:ea typeface="+mn-ea"/>
                <a:cs typeface="+mn-cs"/>
              </a:rPr>
              <a:t>Moves focus from transactions to relationships among supply chain participants</a:t>
            </a:r>
          </a:p>
          <a:p>
            <a:pPr marL="255651" lvl="0" indent="-255651">
              <a:spcAft>
                <a:spcPct val="0"/>
              </a:spcAft>
              <a:tabLst/>
            </a:pPr>
            <a:r>
              <a:rPr lang="en-US" sz="2200" kern="1200" dirty="0">
                <a:solidFill>
                  <a:srgbClr val="000000"/>
                </a:solidFill>
                <a:latin typeface="Arial (Body)"/>
                <a:ea typeface="+mn-ea"/>
                <a:cs typeface="+mn-cs"/>
              </a:rPr>
              <a:t>Unlike </a:t>
            </a:r>
            <a:r>
              <a:rPr lang="en-US" sz="2200" kern="1200" dirty="0" smtClean="0">
                <a:solidFill>
                  <a:srgbClr val="000000"/>
                </a:solidFill>
                <a:latin typeface="Arial (Body)"/>
                <a:ea typeface="+mn-ea"/>
                <a:cs typeface="+mn-cs"/>
              </a:rPr>
              <a:t>E</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D</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I, </a:t>
            </a:r>
            <a:r>
              <a:rPr lang="en-US" sz="2200" kern="1200" dirty="0">
                <a:solidFill>
                  <a:srgbClr val="000000"/>
                </a:solidFill>
                <a:latin typeface="Arial (Body)"/>
                <a:ea typeface="+mn-ea"/>
                <a:cs typeface="+mn-cs"/>
              </a:rPr>
              <a:t>more like an interactive teleconference among members of supply chain</a:t>
            </a:r>
          </a:p>
          <a:p>
            <a:pPr marL="255651" lvl="0" indent="-255651">
              <a:spcAft>
                <a:spcPct val="0"/>
              </a:spcAft>
              <a:tabLst/>
            </a:pPr>
            <a:r>
              <a:rPr lang="en-US" sz="2200" kern="1200" dirty="0">
                <a:solidFill>
                  <a:srgbClr val="000000"/>
                </a:solidFill>
                <a:latin typeface="Arial (Body)"/>
                <a:ea typeface="+mn-ea"/>
                <a:cs typeface="+mn-cs"/>
              </a:rPr>
              <a:t>Use of Internet technologies for rich communications environment</a:t>
            </a:r>
          </a:p>
          <a:p>
            <a:pPr marL="741553" lvl="1" indent="-284353">
              <a:spcAft>
                <a:spcPct val="0"/>
              </a:spcAft>
            </a:pPr>
            <a:r>
              <a:rPr lang="en-US" sz="2200" kern="1200" dirty="0">
                <a:solidFill>
                  <a:srgbClr val="000000"/>
                </a:solidFill>
                <a:latin typeface="Arial (Body)"/>
                <a:ea typeface="+mn-ea"/>
                <a:cs typeface="+mn-cs"/>
              </a:rPr>
              <a:t>Sharing designs, documents, messages, network meetings, videconferencing</a:t>
            </a:r>
          </a:p>
        </p:txBody>
      </p:sp>
    </p:spTree>
    <p:extLst>
      <p:ext uri="{BB962C8B-B14F-4D97-AF65-F5344CB8AC3E}">
        <p14:creationId xmlns:p14="http://schemas.microsoft.com/office/powerpoint/2010/main" val="13756366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12.8 Elements of a Collaborative Commerce System</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process flow diagram shows the elements of a collaborative e-commerce system. The flow diagram with arrows from left to right connects a public or private cloud repository, workflow software, and a workstation. Engineering firm systems and cooperating firm systems point to the cloud repository. C A D drawing and bills of material are listed under engineering firm systems. Inventory, production schedules, and demand forecasts are listed under cooperating firm systems. Product design firm and manufacturing firm production engineers have a two-way connection with the workstation, which in turn is connected through workflow software. Workflow software is determined by public or private cloud repositor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481" y="1717458"/>
            <a:ext cx="7043039" cy="4351141"/>
          </a:xfrm>
          <a:prstGeom prst="rect">
            <a:avLst/>
          </a:prstGeom>
        </p:spPr>
      </p:pic>
    </p:spTree>
    <p:extLst>
      <p:ext uri="{BB962C8B-B14F-4D97-AF65-F5344CB8AC3E}">
        <p14:creationId xmlns:p14="http://schemas.microsoft.com/office/powerpoint/2010/main" val="10838445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Social Networks and B2B</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416016"/>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Social networks can provide personal connections that can help decision making in supply chain</a:t>
            </a:r>
          </a:p>
          <a:p>
            <a:pPr marL="255651" lvl="0" indent="-255651">
              <a:spcAft>
                <a:spcPct val="0"/>
              </a:spcAft>
              <a:buSzPts val="2400"/>
              <a:tabLst/>
            </a:pPr>
            <a:r>
              <a:rPr lang="en-US" altLang="en-US" sz="2400" kern="1200" dirty="0">
                <a:solidFill>
                  <a:srgbClr val="000000"/>
                </a:solidFill>
                <a:latin typeface="Arial (Body)"/>
                <a:ea typeface="+mn-ea"/>
                <a:cs typeface="+mn-cs"/>
              </a:rPr>
              <a:t>Example: </a:t>
            </a:r>
            <a:r>
              <a:rPr lang="en-US" altLang="en-US" sz="2400" kern="1200" dirty="0" smtClean="0">
                <a:solidFill>
                  <a:srgbClr val="000000"/>
                </a:solidFill>
                <a:latin typeface="Arial (Body)"/>
                <a:ea typeface="+mn-ea"/>
                <a:cs typeface="+mn-cs"/>
              </a:rPr>
              <a:t>Dell</a:t>
            </a:r>
            <a:r>
              <a:rPr lang="en-IN" altLang="ja-JP" sz="2400" kern="1200" dirty="0" smtClean="0">
                <a:solidFill>
                  <a:srgbClr val="000000"/>
                </a:solidFill>
                <a:latin typeface="Arial (Body)"/>
                <a:cs typeface="+mn-cs"/>
              </a:rPr>
              <a:t>’</a:t>
            </a:r>
            <a:r>
              <a:rPr lang="en-US" altLang="ja-JP" sz="2400" kern="1200" dirty="0" smtClean="0">
                <a:solidFill>
                  <a:srgbClr val="000000"/>
                </a:solidFill>
                <a:latin typeface="Arial (Body)"/>
                <a:cs typeface="+mn-cs"/>
              </a:rPr>
              <a:t>s </a:t>
            </a:r>
            <a:r>
              <a:rPr lang="en-US" altLang="ja-JP" sz="2400" kern="1200" dirty="0">
                <a:solidFill>
                  <a:srgbClr val="000000"/>
                </a:solidFill>
                <a:latin typeface="Arial (Body)"/>
                <a:cs typeface="+mn-cs"/>
              </a:rPr>
              <a:t>YouTube channel</a:t>
            </a:r>
          </a:p>
          <a:p>
            <a:pPr marL="255651" lvl="0" indent="-255651">
              <a:spcAft>
                <a:spcPct val="0"/>
              </a:spcAft>
              <a:buSzPts val="2400"/>
              <a:tabLst/>
            </a:pPr>
            <a:r>
              <a:rPr lang="en-US" altLang="en-US" sz="2400" kern="1200" dirty="0">
                <a:solidFill>
                  <a:srgbClr val="000000"/>
                </a:solidFill>
                <a:latin typeface="Arial (Body)"/>
                <a:ea typeface="+mn-ea"/>
                <a:cs typeface="+mn-cs"/>
              </a:rPr>
              <a:t>Example: </a:t>
            </a:r>
            <a:r>
              <a:rPr lang="en-US" altLang="en-US" sz="2400" kern="1200" dirty="0" smtClean="0">
                <a:solidFill>
                  <a:srgbClr val="000000"/>
                </a:solidFill>
                <a:latin typeface="Arial (Body)"/>
                <a:ea typeface="+mn-ea"/>
                <a:cs typeface="+mn-cs"/>
              </a:rPr>
              <a:t>Cisco</a:t>
            </a:r>
            <a:r>
              <a:rPr lang="en-IN" altLang="ja-JP" sz="2400" kern="1200" dirty="0" smtClean="0">
                <a:solidFill>
                  <a:srgbClr val="000000"/>
                </a:solidFill>
                <a:latin typeface="Arial (Body)"/>
                <a:cs typeface="+mn-cs"/>
              </a:rPr>
              <a:t>’</a:t>
            </a:r>
            <a:r>
              <a:rPr lang="en-US" altLang="ja-JP" sz="2400" kern="1200" dirty="0" smtClean="0">
                <a:solidFill>
                  <a:srgbClr val="000000"/>
                </a:solidFill>
                <a:latin typeface="Arial (Body)"/>
                <a:cs typeface="+mn-cs"/>
              </a:rPr>
              <a:t>s </a:t>
            </a:r>
            <a:r>
              <a:rPr lang="en-US" altLang="ja-JP" sz="2400" kern="1200" dirty="0">
                <a:solidFill>
                  <a:srgbClr val="000000"/>
                </a:solidFill>
                <a:latin typeface="Arial (Body)"/>
                <a:cs typeface="+mn-cs"/>
              </a:rPr>
              <a:t>Facebook pages for product campaigns for business clients</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5223004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B2B Marketing</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278064"/>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More interpersonal than traditional retail marketing</a:t>
            </a:r>
          </a:p>
          <a:p>
            <a:pPr marL="255651" lvl="0" indent="-255651">
              <a:spcAft>
                <a:spcPct val="0"/>
              </a:spcAft>
              <a:buSzPts val="2400"/>
              <a:tabLst/>
            </a:pPr>
            <a:r>
              <a:rPr lang="en-US" sz="2400" kern="1200" dirty="0">
                <a:solidFill>
                  <a:srgbClr val="000000"/>
                </a:solidFill>
                <a:latin typeface="Arial (Body)"/>
                <a:ea typeface="+mn-ea"/>
                <a:cs typeface="+mn-cs"/>
              </a:rPr>
              <a:t>B2B contract </a:t>
            </a:r>
            <a:r>
              <a:rPr lang="en-US" sz="2400" kern="1200" dirty="0" smtClean="0">
                <a:solidFill>
                  <a:srgbClr val="000000"/>
                </a:solidFill>
                <a:latin typeface="Arial (Body)"/>
                <a:ea typeface="+mn-ea"/>
                <a:cs typeface="+mn-cs"/>
              </a:rPr>
              <a:t>selling</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Very long-standing relationships between suppliers and buyers</a:t>
            </a:r>
          </a:p>
          <a:p>
            <a:pPr marL="255651" lvl="0" indent="-255651">
              <a:spcAft>
                <a:spcPct val="0"/>
              </a:spcAft>
              <a:buSzPts val="2400"/>
              <a:tabLst/>
            </a:pPr>
            <a:r>
              <a:rPr lang="en-US" sz="2400" kern="1200" dirty="0">
                <a:solidFill>
                  <a:srgbClr val="000000"/>
                </a:solidFill>
                <a:latin typeface="Arial (Body)"/>
                <a:ea typeface="+mn-ea"/>
                <a:cs typeface="+mn-cs"/>
              </a:rPr>
              <a:t>Spot purchase markets for </a:t>
            </a:r>
            <a:r>
              <a:rPr lang="en-US" sz="2400" kern="1200" dirty="0" smtClean="0">
                <a:solidFill>
                  <a:srgbClr val="000000"/>
                </a:solidFill>
                <a:latin typeface="Arial (Body)"/>
                <a:ea typeface="+mn-ea"/>
                <a:cs typeface="+mn-cs"/>
              </a:rPr>
              <a:t>M</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R</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O, </a:t>
            </a:r>
            <a:r>
              <a:rPr lang="en-US" sz="2400" kern="1200" dirty="0">
                <a:solidFill>
                  <a:srgbClr val="000000"/>
                </a:solidFill>
                <a:latin typeface="Arial (Body)"/>
                <a:ea typeface="+mn-ea"/>
                <a:cs typeface="+mn-cs"/>
              </a:rPr>
              <a:t>commodities</a:t>
            </a:r>
          </a:p>
          <a:p>
            <a:pPr marL="741553" lvl="1" indent="-284353">
              <a:spcAft>
                <a:spcPct val="0"/>
              </a:spcAft>
              <a:buSzPts val="2400"/>
            </a:pPr>
            <a:r>
              <a:rPr lang="en-US" sz="2400" kern="1200" dirty="0">
                <a:solidFill>
                  <a:srgbClr val="000000"/>
                </a:solidFill>
                <a:latin typeface="Arial (Body)"/>
                <a:ea typeface="+mn-ea"/>
                <a:cs typeface="+mn-cs"/>
              </a:rPr>
              <a:t>More similar to B2C marketing tactics</a:t>
            </a:r>
          </a:p>
          <a:p>
            <a:pPr marL="741553" lvl="1" indent="-284353">
              <a:spcAft>
                <a:spcPct val="0"/>
              </a:spcAft>
              <a:buSzPts val="2400"/>
            </a:pPr>
            <a:r>
              <a:rPr lang="en-US" sz="2400" kern="1200" dirty="0">
                <a:solidFill>
                  <a:srgbClr val="000000"/>
                </a:solidFill>
                <a:latin typeface="Arial (Body)"/>
                <a:ea typeface="+mn-ea"/>
                <a:cs typeface="+mn-cs"/>
              </a:rPr>
              <a:t>Mobile advertising</a:t>
            </a:r>
          </a:p>
          <a:p>
            <a:pPr marL="741553" lvl="1" indent="-284353">
              <a:spcAft>
                <a:spcPct val="0"/>
              </a:spcAft>
              <a:buSzPts val="2400"/>
            </a:pPr>
            <a:r>
              <a:rPr lang="en-US" sz="2400" kern="1200" dirty="0">
                <a:solidFill>
                  <a:srgbClr val="000000"/>
                </a:solidFill>
                <a:latin typeface="Arial (Body)"/>
                <a:ea typeface="+mn-ea"/>
                <a:cs typeface="+mn-cs"/>
              </a:rPr>
              <a:t>Predictive analytics</a:t>
            </a:r>
          </a:p>
          <a:p>
            <a:pPr marL="741553" lvl="1" indent="-284353">
              <a:spcAft>
                <a:spcPct val="0"/>
              </a:spcAft>
              <a:buSzPts val="2400"/>
            </a:pPr>
            <a:r>
              <a:rPr lang="en-US" sz="2400" kern="1200" dirty="0">
                <a:solidFill>
                  <a:srgbClr val="000000"/>
                </a:solidFill>
                <a:latin typeface="Arial (Body)"/>
                <a:ea typeface="+mn-ea"/>
                <a:cs typeface="+mn-cs"/>
              </a:rPr>
              <a:t>Sales enablement systems</a:t>
            </a:r>
          </a:p>
        </p:txBody>
      </p:sp>
    </p:spTree>
    <p:extLst>
      <p:ext uri="{BB962C8B-B14F-4D97-AF65-F5344CB8AC3E}">
        <p14:creationId xmlns:p14="http://schemas.microsoft.com/office/powerpoint/2010/main" val="15192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Net Marketplaces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070315"/>
          </a:xfrm>
        </p:spPr>
        <p:txBody>
          <a:bodyPr wrap="square" lIns="91425" tIns="91425" rIns="91425" bIns="91425">
            <a:noAutofit/>
          </a:bodyPr>
          <a:lstStyle/>
          <a:p>
            <a:pPr marL="255651" lvl="0" indent="-255651">
              <a:spcAft>
                <a:spcPct val="0"/>
              </a:spcAft>
              <a:tabLst/>
            </a:pPr>
            <a:r>
              <a:rPr lang="en-US" sz="2000" kern="1200" dirty="0">
                <a:solidFill>
                  <a:srgbClr val="000000"/>
                </a:solidFill>
                <a:latin typeface="Arial (Body)"/>
                <a:ea typeface="+mn-ea"/>
                <a:cs typeface="+mn-cs"/>
              </a:rPr>
              <a:t>Ways to classify Net marketplaces:</a:t>
            </a:r>
          </a:p>
          <a:p>
            <a:pPr marL="741553" lvl="1" indent="-284353">
              <a:spcAft>
                <a:spcPct val="0"/>
              </a:spcAft>
            </a:pPr>
            <a:r>
              <a:rPr lang="en-US" sz="2000" kern="1200" dirty="0">
                <a:solidFill>
                  <a:srgbClr val="000000"/>
                </a:solidFill>
                <a:latin typeface="Arial (Body)"/>
                <a:ea typeface="+mn-ea"/>
                <a:cs typeface="+mn-cs"/>
              </a:rPr>
              <a:t>Pricing mechanism, nature of market served, ownership</a:t>
            </a:r>
          </a:p>
          <a:p>
            <a:pPr marL="255651" lvl="0" indent="-255651">
              <a:spcAft>
                <a:spcPct val="0"/>
              </a:spcAft>
              <a:tabLst/>
            </a:pPr>
            <a:r>
              <a:rPr lang="en-US" sz="2000" kern="1200" dirty="0">
                <a:solidFill>
                  <a:srgbClr val="000000"/>
                </a:solidFill>
                <a:latin typeface="Arial (Body)"/>
                <a:ea typeface="+mn-ea"/>
                <a:cs typeface="+mn-cs"/>
              </a:rPr>
              <a:t>By business functionality</a:t>
            </a:r>
          </a:p>
          <a:p>
            <a:pPr marL="741553" lvl="1" indent="-284353">
              <a:spcAft>
                <a:spcPct val="0"/>
              </a:spcAft>
            </a:pPr>
            <a:r>
              <a:rPr lang="en-US" sz="2000" kern="1200" dirty="0">
                <a:solidFill>
                  <a:srgbClr val="000000"/>
                </a:solidFill>
                <a:latin typeface="Arial (Body)"/>
                <a:ea typeface="+mn-ea"/>
                <a:cs typeface="+mn-cs"/>
              </a:rPr>
              <a:t>What businesses buy (direct </a:t>
            </a:r>
            <a:r>
              <a:rPr lang="en-US" sz="2000" kern="1200" dirty="0" smtClean="0">
                <a:solidFill>
                  <a:srgbClr val="000000"/>
                </a:solidFill>
                <a:latin typeface="Arial (Body)"/>
                <a:ea typeface="+mn-ea"/>
                <a:cs typeface="+mn-cs"/>
              </a:rPr>
              <a:t>v</a:t>
            </a:r>
            <a:r>
              <a:rPr lang="en-US" sz="100" kern="1200" dirty="0" smtClean="0">
                <a:solidFill>
                  <a:schemeClr val="bg1"/>
                </a:solidFill>
                <a:latin typeface="Arial (Body)"/>
                <a:ea typeface="+mn-ea"/>
                <a:cs typeface="+mn-cs"/>
              </a:rPr>
              <a:t>ersu</a:t>
            </a:r>
            <a:r>
              <a:rPr lang="en-US" sz="2000" kern="1200" dirty="0" smtClean="0">
                <a:solidFill>
                  <a:srgbClr val="000000"/>
                </a:solidFill>
                <a:latin typeface="Arial (Body)"/>
                <a:ea typeface="+mn-ea"/>
                <a:cs typeface="+mn-cs"/>
              </a:rPr>
              <a:t>s</a:t>
            </a:r>
            <a:r>
              <a:rPr lang="en-US" sz="2000" kern="1200" dirty="0">
                <a:solidFill>
                  <a:srgbClr val="000000"/>
                </a:solidFill>
                <a:latin typeface="Arial (Body)"/>
                <a:ea typeface="+mn-ea"/>
                <a:cs typeface="+mn-cs"/>
              </a:rPr>
              <a:t>. indirect goods)</a:t>
            </a:r>
          </a:p>
          <a:p>
            <a:pPr marL="741553" lvl="1" indent="-284353">
              <a:spcAft>
                <a:spcPct val="0"/>
              </a:spcAft>
            </a:pPr>
            <a:r>
              <a:rPr lang="en-US" sz="2000" kern="1200" dirty="0">
                <a:solidFill>
                  <a:srgbClr val="000000"/>
                </a:solidFill>
                <a:latin typeface="Arial (Body)"/>
                <a:ea typeface="+mn-ea"/>
                <a:cs typeface="+mn-cs"/>
              </a:rPr>
              <a:t>How businesses buy (spot purchasing </a:t>
            </a:r>
            <a:r>
              <a:rPr lang="en-US" sz="2000" kern="1200" dirty="0" smtClean="0">
                <a:solidFill>
                  <a:srgbClr val="000000"/>
                </a:solidFill>
                <a:latin typeface="Arial (Body)"/>
                <a:ea typeface="+mn-ea"/>
                <a:cs typeface="+mn-cs"/>
              </a:rPr>
              <a:t>v</a:t>
            </a:r>
            <a:r>
              <a:rPr lang="en-US" sz="100" kern="1200" dirty="0" smtClean="0">
                <a:solidFill>
                  <a:schemeClr val="bg1"/>
                </a:solidFill>
                <a:latin typeface="Arial (Body)"/>
                <a:ea typeface="+mn-ea"/>
                <a:cs typeface="+mn-cs"/>
              </a:rPr>
              <a:t>ersu</a:t>
            </a:r>
            <a:r>
              <a:rPr lang="en-US" sz="2000" kern="1200" dirty="0" smtClean="0">
                <a:solidFill>
                  <a:srgbClr val="000000"/>
                </a:solidFill>
                <a:latin typeface="Arial (Body)"/>
                <a:ea typeface="+mn-ea"/>
                <a:cs typeface="+mn-cs"/>
              </a:rPr>
              <a:t>s</a:t>
            </a:r>
            <a:r>
              <a:rPr lang="en-US" sz="2000" kern="1200" dirty="0">
                <a:solidFill>
                  <a:srgbClr val="000000"/>
                </a:solidFill>
                <a:latin typeface="Arial (Body)"/>
                <a:ea typeface="+mn-ea"/>
                <a:cs typeface="+mn-cs"/>
              </a:rPr>
              <a:t>. long-term sourcing)</a:t>
            </a:r>
          </a:p>
          <a:p>
            <a:pPr marL="741553" lvl="1" indent="-284353">
              <a:spcAft>
                <a:spcPct val="0"/>
              </a:spcAft>
            </a:pPr>
            <a:r>
              <a:rPr lang="en-US" sz="2000" kern="1200" dirty="0">
                <a:solidFill>
                  <a:srgbClr val="000000"/>
                </a:solidFill>
                <a:latin typeface="Arial (Body)"/>
                <a:ea typeface="+mn-ea"/>
                <a:cs typeface="+mn-cs"/>
              </a:rPr>
              <a:t>Four main types</a:t>
            </a:r>
          </a:p>
          <a:p>
            <a:pPr marL="1144778" lvl="2" indent="-230378">
              <a:spcAft>
                <a:spcPct val="0"/>
              </a:spcAft>
            </a:pPr>
            <a:r>
              <a:rPr lang="pt-BR" sz="2000" kern="1200" dirty="0" smtClean="0">
                <a:solidFill>
                  <a:srgbClr val="000000"/>
                </a:solidFill>
                <a:latin typeface="Arial (Body)"/>
                <a:ea typeface="+mn-ea"/>
                <a:cs typeface="+mn-cs"/>
              </a:rPr>
              <a:t>E-distributors</a:t>
            </a:r>
            <a:endParaRPr lang="en-US" sz="2000" kern="1200" dirty="0">
              <a:solidFill>
                <a:srgbClr val="000000"/>
              </a:solidFill>
              <a:latin typeface="Arial (Body)"/>
              <a:ea typeface="+mn-ea"/>
              <a:cs typeface="+mn-cs"/>
            </a:endParaRPr>
          </a:p>
          <a:p>
            <a:pPr marL="1144778" lvl="2" indent="-230378">
              <a:spcAft>
                <a:spcPct val="0"/>
              </a:spcAft>
            </a:pPr>
            <a:r>
              <a:rPr lang="pt-BR" sz="2000" kern="1200" dirty="0" smtClean="0">
                <a:solidFill>
                  <a:srgbClr val="000000"/>
                </a:solidFill>
                <a:latin typeface="Arial (Body)"/>
                <a:ea typeface="+mn-ea"/>
                <a:cs typeface="+mn-cs"/>
              </a:rPr>
              <a:t>E-procurement</a:t>
            </a:r>
            <a:endParaRPr lang="en-US" sz="2000" kern="1200" dirty="0">
              <a:solidFill>
                <a:srgbClr val="000000"/>
              </a:solidFill>
              <a:latin typeface="Arial (Body)"/>
              <a:ea typeface="+mn-ea"/>
              <a:cs typeface="+mn-cs"/>
            </a:endParaRPr>
          </a:p>
          <a:p>
            <a:pPr marL="1144778" lvl="2" indent="-230378">
              <a:spcAft>
                <a:spcPct val="0"/>
              </a:spcAft>
            </a:pPr>
            <a:r>
              <a:rPr lang="en-US" sz="2000" kern="1200" dirty="0" smtClean="0">
                <a:solidFill>
                  <a:srgbClr val="000000"/>
                </a:solidFill>
                <a:latin typeface="Arial (Body)"/>
                <a:ea typeface="+mn-ea"/>
                <a:cs typeface="+mn-cs"/>
              </a:rPr>
              <a:t>Exchanges</a:t>
            </a:r>
            <a:endParaRPr lang="en-US" sz="2000" kern="1200" dirty="0">
              <a:solidFill>
                <a:srgbClr val="000000"/>
              </a:solidFill>
              <a:latin typeface="Arial (Body)"/>
              <a:ea typeface="+mn-ea"/>
              <a:cs typeface="+mn-cs"/>
            </a:endParaRPr>
          </a:p>
          <a:p>
            <a:pPr marL="1144778" lvl="2" indent="-230378">
              <a:spcAft>
                <a:spcPct val="0"/>
              </a:spcAft>
            </a:pPr>
            <a:r>
              <a:rPr lang="en-US" sz="2000" kern="1200" dirty="0">
                <a:solidFill>
                  <a:srgbClr val="000000"/>
                </a:solidFill>
                <a:latin typeface="Arial (Body)"/>
                <a:ea typeface="+mn-ea"/>
                <a:cs typeface="+mn-cs"/>
              </a:rPr>
              <a:t>Industry consortia</a:t>
            </a:r>
          </a:p>
        </p:txBody>
      </p:sp>
    </p:spTree>
    <p:extLst>
      <p:ext uri="{BB962C8B-B14F-4D97-AF65-F5344CB8AC3E}">
        <p14:creationId xmlns:p14="http://schemas.microsoft.com/office/powerpoint/2010/main" val="3681969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Table 12.3 Characteristics of Net Marketplaces: A B2B Vocabulary</a:t>
            </a:r>
            <a:endParaRPr lang="en-US" kern="1200" dirty="0">
              <a:latin typeface="Times New Roman" panose="02020603050405020304" pitchFamily="18" charset="0"/>
              <a:ea typeface="+mj-ea"/>
              <a:cs typeface="Times New Roman" panose="02020603050405020304" pitchFamily="18" charset="0"/>
            </a:endParaRPr>
          </a:p>
        </p:txBody>
      </p:sp>
      <p:graphicFrame>
        <p:nvGraphicFramePr>
          <p:cNvPr id="4" name="Table"/>
          <p:cNvGraphicFramePr>
            <a:graphicFrameLocks/>
          </p:cNvGraphicFramePr>
          <p:nvPr>
            <p:extLst>
              <p:ext uri="{D42A27DB-BD31-4B8C-83A1-F6EECF244321}">
                <p14:modId xmlns:p14="http://schemas.microsoft.com/office/powerpoint/2010/main" val="1462435753"/>
              </p:ext>
            </p:extLst>
          </p:nvPr>
        </p:nvGraphicFramePr>
        <p:xfrm>
          <a:off x="613952" y="1845862"/>
          <a:ext cx="7994469" cy="2834640"/>
        </p:xfrm>
        <a:graphic>
          <a:graphicData uri="http://schemas.openxmlformats.org/drawingml/2006/table">
            <a:tbl>
              <a:tblPr firstRow="1" bandRow="1">
                <a:tableStyleId>{3B4B98B0-60AC-42C2-AFA5-B58CD77FA1E5}</a:tableStyleId>
              </a:tblPr>
              <a:tblGrid>
                <a:gridCol w="2368732">
                  <a:extLst>
                    <a:ext uri="{9D8B030D-6E8A-4147-A177-3AD203B41FA5}">
                      <a16:colId xmlns:a16="http://schemas.microsoft.com/office/drawing/2014/main" val="20000"/>
                    </a:ext>
                  </a:extLst>
                </a:gridCol>
                <a:gridCol w="5625737">
                  <a:extLst>
                    <a:ext uri="{9D8B030D-6E8A-4147-A177-3AD203B41FA5}">
                      <a16:colId xmlns:a16="http://schemas.microsoft.com/office/drawing/2014/main" val="20001"/>
                    </a:ext>
                  </a:extLst>
                </a:gridCol>
              </a:tblGrid>
              <a:tr h="0">
                <a:tc>
                  <a:txBody>
                    <a:bodyPr/>
                    <a:lstStyle/>
                    <a:p>
                      <a:r>
                        <a:rPr lang="en-US" sz="1600" dirty="0" smtClean="0">
                          <a:solidFill>
                            <a:srgbClr val="000000"/>
                          </a:solidFill>
                        </a:rPr>
                        <a:t>Characteristic</a:t>
                      </a:r>
                      <a:endParaRPr lang="en-US" sz="160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smtClean="0">
                          <a:solidFill>
                            <a:srgbClr val="000000"/>
                          </a:solidFill>
                        </a:rPr>
                        <a:t>Meaning</a:t>
                      </a:r>
                      <a:endParaRPr lang="en-US" sz="160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r>
                        <a:rPr lang="en-US" sz="1600" dirty="0" smtClean="0"/>
                        <a:t>Bias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smtClean="0"/>
                        <a:t>Sell-side</a:t>
                      </a:r>
                      <a:r>
                        <a:rPr lang="en-US" sz="1600" baseline="0" dirty="0" smtClean="0"/>
                        <a:t> v</a:t>
                      </a:r>
                      <a:r>
                        <a:rPr lang="en-US" sz="100" baseline="0" dirty="0" smtClean="0">
                          <a:solidFill>
                            <a:schemeClr val="bg1"/>
                          </a:solidFill>
                        </a:rPr>
                        <a:t>ersu</a:t>
                      </a:r>
                      <a:r>
                        <a:rPr lang="en-US" sz="1600" baseline="0" dirty="0" smtClean="0"/>
                        <a:t>s. buy-side v</a:t>
                      </a:r>
                      <a:r>
                        <a:rPr lang="en-US" sz="100" baseline="0" dirty="0" smtClean="0">
                          <a:solidFill>
                            <a:schemeClr val="bg1"/>
                          </a:solidFill>
                        </a:rPr>
                        <a:t>ersu</a:t>
                      </a:r>
                      <a:r>
                        <a:rPr lang="en-US" sz="1600" baseline="0" dirty="0" smtClean="0"/>
                        <a:t>s. neutral. Whose interests are advantaged: buyers, sellers, or no bias?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r>
                        <a:rPr lang="en-US" sz="1600" dirty="0" smtClean="0"/>
                        <a:t>Ownership</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smtClean="0"/>
                        <a:t>Industry</a:t>
                      </a:r>
                      <a:r>
                        <a:rPr lang="en-US" sz="1600" baseline="0" dirty="0" smtClean="0"/>
                        <a:t> v</a:t>
                      </a:r>
                      <a:r>
                        <a:rPr lang="en-US" sz="100" baseline="0" dirty="0" smtClean="0">
                          <a:solidFill>
                            <a:schemeClr val="bg1"/>
                          </a:solidFill>
                        </a:rPr>
                        <a:t>ersu</a:t>
                      </a:r>
                      <a:r>
                        <a:rPr lang="en-US" sz="1600" baseline="0" dirty="0" smtClean="0"/>
                        <a:t>s. third party. Who owns the marketplace?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p>
                      <a:r>
                        <a:rPr lang="en-US" sz="1600" dirty="0" smtClean="0"/>
                        <a:t>Pricing mechanism</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smtClean="0"/>
                        <a:t>Fixed-price</a:t>
                      </a:r>
                      <a:r>
                        <a:rPr lang="en-US" sz="1600" baseline="0" dirty="0" smtClean="0"/>
                        <a:t> catalogs, auctions, bid/ask, and R</a:t>
                      </a:r>
                      <a:r>
                        <a:rPr lang="en-US" sz="100" baseline="0" dirty="0" smtClean="0"/>
                        <a:t> </a:t>
                      </a:r>
                      <a:r>
                        <a:rPr lang="en-US" sz="1600" baseline="0" dirty="0" smtClean="0"/>
                        <a:t>F</a:t>
                      </a:r>
                      <a:r>
                        <a:rPr lang="en-US" sz="100" baseline="0" dirty="0" smtClean="0"/>
                        <a:t> </a:t>
                      </a:r>
                      <a:r>
                        <a:rPr lang="en-US" sz="1600" baseline="0" dirty="0" smtClean="0"/>
                        <a:t>P</a:t>
                      </a:r>
                      <a:r>
                        <a:rPr lang="en-US" sz="100" baseline="0" dirty="0" smtClean="0"/>
                        <a:t> </a:t>
                      </a:r>
                      <a:r>
                        <a:rPr lang="en-US" sz="1600" baseline="0" dirty="0" smtClean="0"/>
                        <a:t>s/R</a:t>
                      </a:r>
                      <a:r>
                        <a:rPr lang="en-US" sz="100" baseline="0" dirty="0" smtClean="0"/>
                        <a:t> </a:t>
                      </a:r>
                      <a:r>
                        <a:rPr lang="en-US" sz="1600" baseline="0" dirty="0" smtClean="0"/>
                        <a:t>F</a:t>
                      </a:r>
                      <a:r>
                        <a:rPr lang="en-US" sz="100" baseline="0" dirty="0" smtClean="0"/>
                        <a:t> </a:t>
                      </a:r>
                      <a:r>
                        <a:rPr lang="en-US" sz="1600" baseline="0" dirty="0" smtClean="0"/>
                        <a:t>Q</a:t>
                      </a:r>
                      <a:r>
                        <a:rPr lang="en-US" sz="100" baseline="0" dirty="0" smtClean="0"/>
                        <a:t> </a:t>
                      </a:r>
                      <a:r>
                        <a:rPr lang="en-US" sz="1600" baseline="0" dirty="0" smtClean="0"/>
                        <a:t>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r>
                        <a:rPr lang="en-US" sz="1600" dirty="0" smtClean="0"/>
                        <a:t>Scope/focus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smtClean="0"/>
                        <a:t>Horizontal v</a:t>
                      </a:r>
                      <a:r>
                        <a:rPr lang="en-US" sz="100" dirty="0" smtClean="0">
                          <a:solidFill>
                            <a:schemeClr val="bg1"/>
                          </a:solidFill>
                        </a:rPr>
                        <a:t>ersu</a:t>
                      </a:r>
                      <a:r>
                        <a:rPr lang="en-US" sz="1600" dirty="0" smtClean="0"/>
                        <a:t>s. vertical markets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0">
                <a:tc>
                  <a:txBody>
                    <a:bodyPr/>
                    <a:lstStyle/>
                    <a:p>
                      <a:r>
                        <a:rPr lang="en-US" sz="1600" dirty="0" smtClean="0"/>
                        <a:t>Value creation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smtClean="0"/>
                        <a:t>What benefits do they offer customers or suppliers?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0">
                <a:tc>
                  <a:txBody>
                    <a:bodyPr/>
                    <a:lstStyle/>
                    <a:p>
                      <a:r>
                        <a:rPr lang="en-US" sz="1600" dirty="0" smtClean="0"/>
                        <a:t>Access to market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smtClean="0"/>
                        <a:t>In public markets, any firm can enter, but in private markets, entry is by invitation only</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879127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Trends in B2B E-Commerce</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608924"/>
          </a:xfrm>
        </p:spPr>
        <p:txBody>
          <a:bodyPr wrap="square" lIns="91425" tIns="91425" rIns="91425" bIns="91425">
            <a:noAutofit/>
          </a:bodyPr>
          <a:lstStyle/>
          <a:p>
            <a:pPr marL="255651" lvl="0" indent="-255651">
              <a:spcAft>
                <a:spcPct val="0"/>
              </a:spcAft>
              <a:tabLst/>
            </a:pPr>
            <a:r>
              <a:rPr lang="en-US" altLang="en-US" sz="2000" kern="1200" dirty="0">
                <a:solidFill>
                  <a:srgbClr val="000000"/>
                </a:solidFill>
                <a:latin typeface="Arial (Body)"/>
                <a:ea typeface="+mn-ea"/>
                <a:cs typeface="+mn-cs"/>
              </a:rPr>
              <a:t>Flexibility: growing emphasis on rapid-response and optimal supply chains</a:t>
            </a:r>
          </a:p>
          <a:p>
            <a:pPr marL="255651" lvl="0" indent="-255651">
              <a:spcAft>
                <a:spcPct val="0"/>
              </a:spcAft>
              <a:tabLst/>
            </a:pPr>
            <a:r>
              <a:rPr lang="en-US" sz="2000" kern="1200" dirty="0">
                <a:solidFill>
                  <a:srgbClr val="000000"/>
                </a:solidFill>
                <a:latin typeface="Arial (Body)"/>
                <a:ea typeface="+mn-ea"/>
                <a:cs typeface="+mn-cs"/>
              </a:rPr>
              <a:t>Resurgence in Net marketplaces bringing together hundreds of suppliers and thousands of buying firms</a:t>
            </a:r>
          </a:p>
          <a:p>
            <a:pPr marL="255651" lvl="0" indent="-255651">
              <a:spcAft>
                <a:spcPct val="0"/>
              </a:spcAft>
              <a:tabLst/>
            </a:pPr>
            <a:r>
              <a:rPr lang="en-US" altLang="en-US" sz="2000" kern="1200" dirty="0">
                <a:solidFill>
                  <a:srgbClr val="000000"/>
                </a:solidFill>
                <a:latin typeface="Arial (Body)"/>
                <a:ea typeface="+mn-ea"/>
                <a:cs typeface="+mn-cs"/>
              </a:rPr>
              <a:t>Supply chain visibility—real time</a:t>
            </a:r>
          </a:p>
          <a:p>
            <a:pPr marL="255651" lvl="0" indent="-255651">
              <a:spcAft>
                <a:spcPct val="0"/>
              </a:spcAft>
              <a:tabLst/>
            </a:pPr>
            <a:r>
              <a:rPr lang="en-US" altLang="en-US" sz="2000" kern="1200" dirty="0">
                <a:solidFill>
                  <a:srgbClr val="000000"/>
                </a:solidFill>
                <a:latin typeface="Arial (Body)"/>
                <a:ea typeface="+mn-ea"/>
                <a:cs typeface="+mn-cs"/>
              </a:rPr>
              <a:t>Social/mobile commerce and customer intimacy</a:t>
            </a:r>
          </a:p>
          <a:p>
            <a:pPr marL="255651" lvl="0" indent="-255651">
              <a:spcAft>
                <a:spcPct val="0"/>
              </a:spcAft>
              <a:tabLst/>
            </a:pPr>
            <a:r>
              <a:rPr lang="en-US" altLang="en-US" sz="2000" kern="1200" dirty="0">
                <a:solidFill>
                  <a:srgbClr val="000000"/>
                </a:solidFill>
                <a:latin typeface="Arial (Body)"/>
                <a:ea typeface="+mn-ea"/>
                <a:cs typeface="+mn-cs"/>
              </a:rPr>
              <a:t>Cloud computing</a:t>
            </a:r>
          </a:p>
          <a:p>
            <a:pPr marL="255651" lvl="0" indent="-255651">
              <a:spcAft>
                <a:spcPct val="0"/>
              </a:spcAft>
              <a:tabLst/>
            </a:pPr>
            <a:r>
              <a:rPr lang="en-US" altLang="en-US" sz="2000" kern="1200" dirty="0">
                <a:solidFill>
                  <a:srgbClr val="000000"/>
                </a:solidFill>
                <a:latin typeface="Arial (Body)"/>
                <a:ea typeface="+mn-ea"/>
                <a:cs typeface="+mn-cs"/>
              </a:rPr>
              <a:t>Big data and growing use of business </a:t>
            </a:r>
            <a:r>
              <a:rPr lang="en-US" altLang="en-US" sz="2000" kern="1200" dirty="0" smtClean="0">
                <a:solidFill>
                  <a:srgbClr val="000000"/>
                </a:solidFill>
                <a:latin typeface="Arial (Body)"/>
                <a:ea typeface="+mn-ea"/>
                <a:cs typeface="+mn-cs"/>
              </a:rPr>
              <a:t>analytics</a:t>
            </a:r>
            <a:endParaRPr lang="en-US" altLang="en-US" sz="2000" kern="1200" dirty="0">
              <a:solidFill>
                <a:srgbClr val="000000"/>
              </a:solidFill>
              <a:latin typeface="Arial (Body)"/>
              <a:ea typeface="+mn-ea"/>
              <a:cs typeface="+mn-cs"/>
            </a:endParaRPr>
          </a:p>
          <a:p>
            <a:pPr marL="255651" lvl="0" indent="-255651">
              <a:spcAft>
                <a:spcPct val="0"/>
              </a:spcAft>
              <a:tabLst/>
            </a:pPr>
            <a:r>
              <a:rPr lang="en-US" altLang="en-US" sz="2000" kern="1200" dirty="0">
                <a:solidFill>
                  <a:srgbClr val="000000"/>
                </a:solidFill>
                <a:latin typeface="Arial (Body)"/>
                <a:ea typeface="+mn-ea"/>
                <a:cs typeface="+mn-cs"/>
              </a:rPr>
              <a:t>Internet of Things</a:t>
            </a:r>
          </a:p>
          <a:p>
            <a:pPr marL="255651" lvl="0" indent="-255651">
              <a:spcAft>
                <a:spcPct val="0"/>
              </a:spcAft>
              <a:tabLst/>
            </a:pPr>
            <a:r>
              <a:rPr lang="en-US" altLang="en-US" sz="2000" kern="1200" dirty="0">
                <a:solidFill>
                  <a:srgbClr val="000000"/>
                </a:solidFill>
                <a:latin typeface="Arial (Body)"/>
                <a:ea typeface="+mn-ea"/>
                <a:cs typeface="+mn-cs"/>
              </a:rPr>
              <a:t>Accountable and sustainable supply chains</a:t>
            </a:r>
          </a:p>
        </p:txBody>
      </p:sp>
    </p:spTree>
    <p:extLst>
      <p:ext uri="{BB962C8B-B14F-4D97-AF65-F5344CB8AC3E}">
        <p14:creationId xmlns:p14="http://schemas.microsoft.com/office/powerpoint/2010/main" val="3177865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Figure 12.9 Pure Types of Net Marketplaces</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matrix depicts pure types of net marketplaces. The matrix shows results of two sets of combinations. How businesses buy is of two types, spot purchasing and long-term sourcing. What businesses buy is of two types, indirect inputs and direct inputs. 1. The combination of spot purchasing and indirect inputs is e-distributor. Examples are Grainger, Amazon Business, e Bay Business, and McMaster-Carr. 2. The combination of spot purchasing and direct inputs is independent exchanges. Examples are Power source online and Go 2 Paper. 3. The combination of long-term sourcing and indirect inputs is e-procurement. An example is Ariba supplier network. 4. The combination of long-term sourcing and direct inputs is Industry consortia. Examples are Supply On and The Se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440" y="1608367"/>
            <a:ext cx="5441121" cy="4514725"/>
          </a:xfrm>
          <a:prstGeom prst="rect">
            <a:avLst/>
          </a:prstGeom>
        </p:spPr>
      </p:pic>
    </p:spTree>
    <p:extLst>
      <p:ext uri="{BB962C8B-B14F-4D97-AF65-F5344CB8AC3E}">
        <p14:creationId xmlns:p14="http://schemas.microsoft.com/office/powerpoint/2010/main" val="3427117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E-Distributors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tabLst/>
            </a:pPr>
            <a:r>
              <a:rPr lang="en-US" altLang="en-US" sz="2200" kern="1200" dirty="0">
                <a:solidFill>
                  <a:srgbClr val="000000"/>
                </a:solidFill>
                <a:latin typeface="Arial (Body)"/>
                <a:ea typeface="+mn-ea"/>
                <a:cs typeface="+mn-cs"/>
              </a:rPr>
              <a:t>Most common type of Net marketplace</a:t>
            </a:r>
          </a:p>
          <a:p>
            <a:pPr marL="255651" lvl="0" indent="-255651">
              <a:spcAft>
                <a:spcPct val="0"/>
              </a:spcAft>
              <a:tabLst/>
            </a:pPr>
            <a:r>
              <a:rPr lang="en-US" altLang="en-US" sz="2200" kern="1200" dirty="0">
                <a:solidFill>
                  <a:srgbClr val="000000"/>
                </a:solidFill>
                <a:latin typeface="Arial (Body)"/>
                <a:ea typeface="+mn-ea"/>
                <a:cs typeface="+mn-cs"/>
              </a:rPr>
              <a:t>Electronic catalogs representing products of thousands of direct manufacturers</a:t>
            </a:r>
          </a:p>
          <a:p>
            <a:pPr marL="255651" lvl="0" indent="-255651">
              <a:spcAft>
                <a:spcPct val="0"/>
              </a:spcAft>
              <a:tabLst/>
            </a:pPr>
            <a:r>
              <a:rPr lang="en-US" altLang="en-US" sz="2200" kern="1200" dirty="0">
                <a:solidFill>
                  <a:srgbClr val="000000"/>
                </a:solidFill>
                <a:latin typeface="Arial (Body)"/>
                <a:ea typeface="+mn-ea"/>
                <a:cs typeface="+mn-cs"/>
              </a:rPr>
              <a:t>Typically, independently owned intermediaries</a:t>
            </a:r>
          </a:p>
          <a:p>
            <a:pPr marL="255651" lvl="0" indent="-255651">
              <a:spcAft>
                <a:spcPct val="0"/>
              </a:spcAft>
              <a:tabLst/>
            </a:pPr>
            <a:r>
              <a:rPr lang="en-US" altLang="en-US" sz="2200" kern="1200" dirty="0">
                <a:solidFill>
                  <a:srgbClr val="000000"/>
                </a:solidFill>
                <a:latin typeface="Arial (Body)"/>
                <a:ea typeface="+mn-ea"/>
                <a:cs typeface="+mn-cs"/>
              </a:rPr>
              <a:t>Offer industrial customers single source to purchase indirect goods </a:t>
            </a:r>
            <a:r>
              <a:rPr lang="en-US" altLang="en-US" sz="2200" kern="1200" dirty="0" smtClean="0">
                <a:solidFill>
                  <a:srgbClr val="000000"/>
                </a:solidFill>
                <a:latin typeface="Arial (Body)"/>
                <a:ea typeface="+mn-ea"/>
                <a:cs typeface="+mn-cs"/>
              </a:rPr>
              <a:t>(M</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R</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O) </a:t>
            </a:r>
            <a:r>
              <a:rPr lang="en-US" altLang="en-US" sz="2200" kern="1200" dirty="0">
                <a:solidFill>
                  <a:srgbClr val="000000"/>
                </a:solidFill>
                <a:latin typeface="Arial (Body)"/>
                <a:ea typeface="+mn-ea"/>
                <a:cs typeface="+mn-cs"/>
              </a:rPr>
              <a:t>on spot basis</a:t>
            </a:r>
          </a:p>
          <a:p>
            <a:pPr marL="255651" lvl="0" indent="-255651">
              <a:spcAft>
                <a:spcPct val="0"/>
              </a:spcAft>
              <a:tabLst/>
            </a:pPr>
            <a:r>
              <a:rPr lang="en-US" altLang="en-US" sz="2200" kern="1200" dirty="0">
                <a:solidFill>
                  <a:srgbClr val="000000"/>
                </a:solidFill>
                <a:latin typeface="Arial (Body)"/>
                <a:ea typeface="+mn-ea"/>
                <a:cs typeface="+mn-cs"/>
              </a:rPr>
              <a:t>Typically, horizontal</a:t>
            </a:r>
          </a:p>
          <a:p>
            <a:pPr marL="255651" lvl="0" indent="-255651">
              <a:spcAft>
                <a:spcPct val="0"/>
              </a:spcAft>
              <a:tabLst/>
            </a:pPr>
            <a:r>
              <a:rPr lang="en-US" altLang="en-US" sz="2200" kern="1200" dirty="0">
                <a:solidFill>
                  <a:srgbClr val="000000"/>
                </a:solidFill>
                <a:latin typeface="Arial (Body)"/>
                <a:ea typeface="+mn-ea"/>
                <a:cs typeface="+mn-cs"/>
              </a:rPr>
              <a:t>Usually, fixed price discounts for large customers</a:t>
            </a:r>
          </a:p>
          <a:p>
            <a:pPr marL="255651" lvl="0" indent="-255651">
              <a:spcAft>
                <a:spcPct val="0"/>
              </a:spcAft>
              <a:tabLst/>
            </a:pPr>
            <a:r>
              <a:rPr lang="en-US" altLang="en-US" sz="2200" kern="1200" dirty="0">
                <a:solidFill>
                  <a:srgbClr val="000000"/>
                </a:solidFill>
                <a:latin typeface="Arial (Body)"/>
                <a:ea typeface="+mn-ea"/>
                <a:cs typeface="+mn-cs"/>
              </a:rPr>
              <a:t>Example: </a:t>
            </a:r>
            <a:r>
              <a:rPr lang="en-US" altLang="en-US" sz="2200" kern="1200" dirty="0" smtClean="0">
                <a:solidFill>
                  <a:srgbClr val="000000"/>
                </a:solidFill>
                <a:latin typeface="Arial (Body)"/>
                <a:ea typeface="+mn-ea"/>
                <a:cs typeface="+mn-cs"/>
              </a:rPr>
              <a:t>W.W. </a:t>
            </a:r>
            <a:r>
              <a:rPr lang="en-US" altLang="en-US" sz="2200" kern="1200" dirty="0">
                <a:solidFill>
                  <a:srgbClr val="000000"/>
                </a:solidFill>
                <a:latin typeface="Arial (Body)"/>
                <a:ea typeface="+mn-ea"/>
                <a:cs typeface="+mn-cs"/>
              </a:rPr>
              <a:t>Grainger, Amazon Business</a:t>
            </a:r>
          </a:p>
        </p:txBody>
      </p:sp>
    </p:spTree>
    <p:extLst>
      <p:ext uri="{BB962C8B-B14F-4D97-AF65-F5344CB8AC3E}">
        <p14:creationId xmlns:p14="http://schemas.microsoft.com/office/powerpoint/2010/main" val="14024528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12.10 E-Distributors</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network diagram depicts how e-distributors work. The diagram shows several suppliers connected to an e-distributor online catalog on one side and several buyers connected to it on other sid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904" y="1585473"/>
            <a:ext cx="7058192" cy="4587814"/>
          </a:xfrm>
          <a:prstGeom prst="rect">
            <a:avLst/>
          </a:prstGeom>
        </p:spPr>
      </p:pic>
    </p:spTree>
    <p:extLst>
      <p:ext uri="{BB962C8B-B14F-4D97-AF65-F5344CB8AC3E}">
        <p14:creationId xmlns:p14="http://schemas.microsoft.com/office/powerpoint/2010/main" val="34912699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pt-BR" kern="1200" dirty="0">
                <a:latin typeface="Times New Roman" panose="02020603050405020304" pitchFamily="18" charset="0"/>
                <a:ea typeface="+mj-ea"/>
                <a:cs typeface="Times New Roman" panose="02020603050405020304" pitchFamily="18" charset="0"/>
              </a:rPr>
              <a:t>E-Procurement Net Marketplaces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578146"/>
          </a:xfrm>
        </p:spPr>
        <p:txBody>
          <a:bodyPr wrap="square" lIns="91425" tIns="91425" rIns="91425" bIns="91425">
            <a:noAutofit/>
          </a:bodyPr>
          <a:lstStyle/>
          <a:p>
            <a:pPr marL="255651" lvl="0" indent="-255651">
              <a:spcAft>
                <a:spcPct val="0"/>
              </a:spcAft>
              <a:tabLst/>
            </a:pPr>
            <a:r>
              <a:rPr lang="en-US" sz="2200" kern="1200" dirty="0">
                <a:solidFill>
                  <a:srgbClr val="000000"/>
                </a:solidFill>
                <a:latin typeface="Arial (Body)"/>
                <a:ea typeface="+mn-ea"/>
                <a:cs typeface="+mn-cs"/>
              </a:rPr>
              <a:t>Independently owned intermediaries</a:t>
            </a:r>
          </a:p>
          <a:p>
            <a:pPr marL="255651" lvl="0" indent="-255651">
              <a:spcAft>
                <a:spcPct val="0"/>
              </a:spcAft>
              <a:tabLst/>
            </a:pPr>
            <a:r>
              <a:rPr lang="en-US" sz="2200" kern="1200" dirty="0">
                <a:solidFill>
                  <a:srgbClr val="000000"/>
                </a:solidFill>
                <a:latin typeface="Arial (Body)"/>
                <a:ea typeface="+mn-ea"/>
                <a:cs typeface="+mn-cs"/>
              </a:rPr>
              <a:t>Connect hundreds of suppliers of indirect goods</a:t>
            </a:r>
          </a:p>
          <a:p>
            <a:pPr marL="255651" lvl="0" indent="-255651">
              <a:spcAft>
                <a:spcPct val="0"/>
              </a:spcAft>
              <a:tabLst/>
            </a:pPr>
            <a:r>
              <a:rPr lang="en-US" sz="2200" kern="1200" dirty="0">
                <a:solidFill>
                  <a:srgbClr val="000000"/>
                </a:solidFill>
                <a:latin typeface="Arial (Body)"/>
                <a:ea typeface="+mn-ea"/>
                <a:cs typeface="+mn-cs"/>
              </a:rPr>
              <a:t>Firms pay fees to join market</a:t>
            </a:r>
          </a:p>
          <a:p>
            <a:pPr marL="255651" lvl="0" indent="-255651">
              <a:spcAft>
                <a:spcPct val="0"/>
              </a:spcAft>
              <a:tabLst/>
            </a:pPr>
            <a:r>
              <a:rPr lang="en-US" sz="2200" kern="1200" dirty="0">
                <a:solidFill>
                  <a:srgbClr val="000000"/>
                </a:solidFill>
                <a:latin typeface="Arial (Body)"/>
                <a:ea typeface="+mn-ea"/>
                <a:cs typeface="+mn-cs"/>
              </a:rPr>
              <a:t>Long-term contractual purchasing of indirect </a:t>
            </a:r>
            <a:r>
              <a:rPr lang="en-US" sz="2200" kern="1200" dirty="0" smtClean="0">
                <a:solidFill>
                  <a:srgbClr val="000000"/>
                </a:solidFill>
                <a:latin typeface="Arial (Body)"/>
                <a:ea typeface="+mn-ea"/>
                <a:cs typeface="+mn-cs"/>
              </a:rPr>
              <a:t>goods</a:t>
            </a:r>
            <a:endParaRPr lang="en-US" sz="2200" kern="1200" dirty="0">
              <a:solidFill>
                <a:srgbClr val="000000"/>
              </a:solidFill>
              <a:latin typeface="Arial (Body)"/>
              <a:ea typeface="+mn-ea"/>
              <a:cs typeface="+mn-cs"/>
            </a:endParaRPr>
          </a:p>
          <a:p>
            <a:pPr marL="255651" lvl="0" indent="-255651">
              <a:spcAft>
                <a:spcPct val="0"/>
              </a:spcAft>
              <a:tabLst/>
            </a:pPr>
            <a:r>
              <a:rPr lang="en-US" sz="2200" kern="1200" dirty="0">
                <a:solidFill>
                  <a:srgbClr val="000000"/>
                </a:solidFill>
                <a:latin typeface="Arial (Body)"/>
                <a:ea typeface="+mn-ea"/>
                <a:cs typeface="+mn-cs"/>
              </a:rPr>
              <a:t>Revenues from transaction fees, licensing consultation services and software, network fees</a:t>
            </a:r>
          </a:p>
          <a:p>
            <a:pPr marL="255651" lvl="0" indent="-255651">
              <a:spcAft>
                <a:spcPct val="0"/>
              </a:spcAft>
              <a:tabLst/>
            </a:pPr>
            <a:r>
              <a:rPr lang="en-US" sz="2200" kern="1200" dirty="0">
                <a:solidFill>
                  <a:srgbClr val="000000"/>
                </a:solidFill>
                <a:latin typeface="Arial (Body)"/>
                <a:ea typeface="+mn-ea"/>
                <a:cs typeface="+mn-cs"/>
              </a:rPr>
              <a:t>Offer value chain management </a:t>
            </a:r>
            <a:r>
              <a:rPr lang="en-US" sz="2200" kern="1200" dirty="0" smtClean="0">
                <a:solidFill>
                  <a:srgbClr val="000000"/>
                </a:solidFill>
                <a:latin typeface="Arial (Body)"/>
                <a:ea typeface="+mn-ea"/>
                <a:cs typeface="+mn-cs"/>
              </a:rPr>
              <a:t>(V</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M) </a:t>
            </a:r>
            <a:r>
              <a:rPr lang="en-US" sz="2200" kern="1200" dirty="0">
                <a:solidFill>
                  <a:srgbClr val="000000"/>
                </a:solidFill>
                <a:latin typeface="Arial (Body)"/>
                <a:ea typeface="+mn-ea"/>
                <a:cs typeface="+mn-cs"/>
              </a:rPr>
              <a:t>services</a:t>
            </a:r>
          </a:p>
          <a:p>
            <a:pPr marL="255651" lvl="0" indent="-255651">
              <a:spcAft>
                <a:spcPct val="0"/>
              </a:spcAft>
              <a:tabLst/>
            </a:pPr>
            <a:r>
              <a:rPr lang="en-US" sz="2200" kern="1200" dirty="0">
                <a:solidFill>
                  <a:srgbClr val="000000"/>
                </a:solidFill>
                <a:latin typeface="Arial (Body)"/>
                <a:ea typeface="+mn-ea"/>
                <a:cs typeface="+mn-cs"/>
              </a:rPr>
              <a:t>Many-to-many market</a:t>
            </a:r>
          </a:p>
          <a:p>
            <a:pPr marL="255651" lvl="0" indent="-255651">
              <a:spcAft>
                <a:spcPct val="0"/>
              </a:spcAft>
              <a:tabLst/>
            </a:pPr>
            <a:r>
              <a:rPr lang="en-US" sz="2200" kern="1200" dirty="0">
                <a:solidFill>
                  <a:srgbClr val="000000"/>
                </a:solidFill>
                <a:latin typeface="Arial (Body)"/>
                <a:ea typeface="+mn-ea"/>
                <a:cs typeface="+mn-cs"/>
              </a:rPr>
              <a:t>Example: Ariba</a:t>
            </a:r>
          </a:p>
        </p:txBody>
      </p:sp>
    </p:spTree>
    <p:extLst>
      <p:ext uri="{BB962C8B-B14F-4D97-AF65-F5344CB8AC3E}">
        <p14:creationId xmlns:p14="http://schemas.microsoft.com/office/powerpoint/2010/main" val="22817021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fr-FR" kern="1200" dirty="0" smtClean="0">
                <a:latin typeface="Times New Roman" panose="02020603050405020304" pitchFamily="18" charset="0"/>
                <a:ea typeface="+mj-ea"/>
                <a:cs typeface="Times New Roman" panose="02020603050405020304" pitchFamily="18" charset="0"/>
              </a:rPr>
              <a:t>Figure 12.11 </a:t>
            </a:r>
            <a:r>
              <a:rPr lang="pt-BR" kern="1200" dirty="0" smtClean="0">
                <a:latin typeface="Times New Roman" panose="02020603050405020304" pitchFamily="18" charset="0"/>
                <a:ea typeface="+mj-ea"/>
                <a:cs typeface="Times New Roman" panose="02020603050405020304" pitchFamily="18" charset="0"/>
              </a:rPr>
              <a:t>E-Procurement </a:t>
            </a:r>
            <a:r>
              <a:rPr lang="fr-FR" kern="1200" dirty="0" smtClean="0">
                <a:latin typeface="Times New Roman" panose="02020603050405020304" pitchFamily="18" charset="0"/>
                <a:ea typeface="+mj-ea"/>
                <a:cs typeface="Times New Roman" panose="02020603050405020304" pitchFamily="18" charset="0"/>
              </a:rPr>
              <a:t>Net Marketplaces</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network diagram depicts how e-procurement is done in net marketplaces. The network diagram shows e-procurement net marketplaces in the center. It is connected to value-added procurement services on one side, and value-added selling services on other side. Procurement services are in turn connected to several supplier catalogs, and selling services are connected to several buyer firm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113" y="1714493"/>
            <a:ext cx="7613775" cy="4302476"/>
          </a:xfrm>
          <a:prstGeom prst="rect">
            <a:avLst/>
          </a:prstGeom>
        </p:spPr>
      </p:pic>
    </p:spTree>
    <p:extLst>
      <p:ext uri="{BB962C8B-B14F-4D97-AF65-F5344CB8AC3E}">
        <p14:creationId xmlns:p14="http://schemas.microsoft.com/office/powerpoint/2010/main" val="2519110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Exchanges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101092"/>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Independently owned online </a:t>
            </a:r>
            <a:r>
              <a:rPr lang="en-US" sz="2400" kern="1200" dirty="0" smtClean="0">
                <a:solidFill>
                  <a:srgbClr val="000000"/>
                </a:solidFill>
                <a:latin typeface="Arial (Body)"/>
                <a:ea typeface="+mn-ea"/>
                <a:cs typeface="+mn-cs"/>
              </a:rPr>
              <a:t>marketplaces</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Connect hundreds to thousands of suppliers and buyers in dynamic, real-time environment</a:t>
            </a:r>
          </a:p>
          <a:p>
            <a:pPr marL="255651" lvl="0" indent="-255651">
              <a:spcAft>
                <a:spcPct val="0"/>
              </a:spcAft>
              <a:buSzPts val="2400"/>
              <a:tabLst/>
            </a:pPr>
            <a:r>
              <a:rPr lang="en-US" sz="2400" kern="1200" dirty="0">
                <a:solidFill>
                  <a:srgbClr val="000000"/>
                </a:solidFill>
                <a:latin typeface="Arial (Body)"/>
                <a:ea typeface="+mn-ea"/>
                <a:cs typeface="+mn-cs"/>
              </a:rPr>
              <a:t>Vertical market, spot purchasing, single industry</a:t>
            </a:r>
          </a:p>
          <a:p>
            <a:pPr marL="255651" lvl="0" indent="-255651">
              <a:spcAft>
                <a:spcPct val="0"/>
              </a:spcAft>
              <a:buSzPts val="2400"/>
              <a:tabLst/>
            </a:pPr>
            <a:r>
              <a:rPr lang="en-US" sz="2400" kern="1200" dirty="0">
                <a:solidFill>
                  <a:srgbClr val="000000"/>
                </a:solidFill>
                <a:latin typeface="Arial (Body)"/>
                <a:ea typeface="+mn-ea"/>
                <a:cs typeface="+mn-cs"/>
              </a:rPr>
              <a:t>Typically charge commission fees on transaction</a:t>
            </a:r>
          </a:p>
          <a:p>
            <a:pPr marL="255651" lvl="0" indent="-255651">
              <a:spcAft>
                <a:spcPct val="0"/>
              </a:spcAft>
              <a:buSzPts val="2400"/>
              <a:tabLst/>
            </a:pPr>
            <a:r>
              <a:rPr lang="en-US" sz="2400" kern="1200" dirty="0">
                <a:solidFill>
                  <a:srgbClr val="000000"/>
                </a:solidFill>
                <a:latin typeface="Arial (Body)"/>
                <a:ea typeface="+mn-ea"/>
                <a:cs typeface="+mn-cs"/>
              </a:rPr>
              <a:t>Tend to be buyer-biased; suppliers disadvantaged by competition</a:t>
            </a:r>
          </a:p>
          <a:p>
            <a:pPr marL="255651" lvl="0" indent="-255651">
              <a:spcAft>
                <a:spcPct val="0"/>
              </a:spcAft>
              <a:buSzPts val="2400"/>
              <a:tabLst/>
            </a:pPr>
            <a:r>
              <a:rPr lang="en-US" sz="2400" kern="1200" dirty="0">
                <a:solidFill>
                  <a:srgbClr val="000000"/>
                </a:solidFill>
                <a:latin typeface="Arial (Body)"/>
                <a:ea typeface="+mn-ea"/>
                <a:cs typeface="+mn-cs"/>
              </a:rPr>
              <a:t>Many have failed due to low liquidity</a:t>
            </a:r>
          </a:p>
        </p:txBody>
      </p:sp>
    </p:spTree>
    <p:extLst>
      <p:ext uri="{BB962C8B-B14F-4D97-AF65-F5344CB8AC3E}">
        <p14:creationId xmlns:p14="http://schemas.microsoft.com/office/powerpoint/2010/main" val="7992943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12.12 Exchanges</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network diagram shows exchanges taking place in a digital marketplace. The diagram shows a digital marketplace connected to several buyer firms on one side and several suppliers on the other side. Next to the suppliers, is the label market maker's proprietary software envelop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177" y="1647852"/>
            <a:ext cx="6035647" cy="4463058"/>
          </a:xfrm>
          <a:prstGeom prst="rect">
            <a:avLst/>
          </a:prstGeom>
        </p:spPr>
      </p:pic>
    </p:spTree>
    <p:extLst>
      <p:ext uri="{BB962C8B-B14F-4D97-AF65-F5344CB8AC3E}">
        <p14:creationId xmlns:p14="http://schemas.microsoft.com/office/powerpoint/2010/main" val="2092895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Industry Consortia</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539400"/>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Industry-owned vertical </a:t>
            </a:r>
            <a:r>
              <a:rPr lang="en-US" altLang="en-US" sz="2400" kern="1200" dirty="0" smtClean="0">
                <a:solidFill>
                  <a:srgbClr val="000000"/>
                </a:solidFill>
                <a:latin typeface="Arial (Body)"/>
                <a:ea typeface="+mn-ea"/>
                <a:cs typeface="+mn-cs"/>
              </a:rPr>
              <a:t>markets</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Purchase of direct inputs from set of invited participants</a:t>
            </a:r>
          </a:p>
          <a:p>
            <a:pPr marL="255651" lvl="0" indent="-255651">
              <a:spcAft>
                <a:spcPct val="0"/>
              </a:spcAft>
              <a:buSzPts val="2400"/>
              <a:tabLst/>
            </a:pPr>
            <a:r>
              <a:rPr lang="en-US" altLang="en-US" sz="2400" kern="1200" dirty="0">
                <a:solidFill>
                  <a:srgbClr val="000000"/>
                </a:solidFill>
                <a:latin typeface="Arial (Body)"/>
                <a:ea typeface="+mn-ea"/>
                <a:cs typeface="+mn-cs"/>
              </a:rPr>
              <a:t>Emphasize long-term contractual purchasing, stable relationships, creation of data standards</a:t>
            </a:r>
          </a:p>
          <a:p>
            <a:pPr marL="255651" lvl="0" indent="-255651">
              <a:spcAft>
                <a:spcPct val="0"/>
              </a:spcAft>
              <a:buSzPts val="2400"/>
              <a:tabLst/>
            </a:pPr>
            <a:r>
              <a:rPr lang="en-US" altLang="en-US" sz="2400" kern="1200" dirty="0">
                <a:solidFill>
                  <a:srgbClr val="000000"/>
                </a:solidFill>
                <a:latin typeface="Arial (Body)"/>
                <a:ea typeface="+mn-ea"/>
                <a:cs typeface="+mn-cs"/>
              </a:rPr>
              <a:t>Aim to unify supply chain within entire industry through common platform</a:t>
            </a:r>
          </a:p>
          <a:p>
            <a:pPr marL="255651" lvl="0" indent="-255651">
              <a:spcAft>
                <a:spcPct val="0"/>
              </a:spcAft>
              <a:buSzPts val="2400"/>
              <a:tabLst/>
            </a:pPr>
            <a:r>
              <a:rPr lang="en-US" altLang="en-US" sz="2400" kern="1200" dirty="0">
                <a:solidFill>
                  <a:srgbClr val="000000"/>
                </a:solidFill>
                <a:latin typeface="Arial (Body)"/>
                <a:ea typeface="+mn-ea"/>
                <a:cs typeface="+mn-cs"/>
              </a:rPr>
              <a:t>Revenue from transaction and subscription fees</a:t>
            </a:r>
          </a:p>
        </p:txBody>
      </p:sp>
    </p:spTree>
    <p:extLst>
      <p:ext uri="{BB962C8B-B14F-4D97-AF65-F5344CB8AC3E}">
        <p14:creationId xmlns:p14="http://schemas.microsoft.com/office/powerpoint/2010/main" val="4582032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12.13 Industry Consortia</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network diagram shows how consortia in an industry works to ensure that goods get exchanged between e-buyers and e-sellers. The network diagram has vertical industry consortia at its center. Value-added supply chain services connect to it from the top, and value-added supply chain services connect to it from below. The supply chain services are connected to buyer firms above them, and transaction services are connected to several suppliers below them. The market maker's proprietary software envelop appears common to all player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825" y="1704876"/>
            <a:ext cx="6308351" cy="4376303"/>
          </a:xfrm>
          <a:prstGeom prst="rect">
            <a:avLst/>
          </a:prstGeom>
        </p:spPr>
      </p:pic>
    </p:spTree>
    <p:extLst>
      <p:ext uri="{BB962C8B-B14F-4D97-AF65-F5344CB8AC3E}">
        <p14:creationId xmlns:p14="http://schemas.microsoft.com/office/powerpoint/2010/main" val="24140270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Private Industrial Networks </a:t>
            </a:r>
            <a:r>
              <a:rPr lang="en-IN" sz="2000" b="0" kern="1200" dirty="0" smtClean="0">
                <a:latin typeface="Times New Roman" panose="02020603050405020304" pitchFamily="18" charset="0"/>
                <a:ea typeface="+mj-ea"/>
                <a:cs typeface="Times New Roman" panose="02020603050405020304" pitchFamily="18" charset="0"/>
              </a:rPr>
              <a:t>(1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Most prevalent form of B2B e-commerce</a:t>
            </a:r>
          </a:p>
          <a:p>
            <a:pPr marL="255651" lvl="0" indent="-255651">
              <a:spcAft>
                <a:spcPct val="0"/>
              </a:spcAft>
              <a:buSzPts val="2400"/>
              <a:tabLst/>
            </a:pPr>
            <a:r>
              <a:rPr lang="en-US" sz="2400" kern="1200" dirty="0">
                <a:solidFill>
                  <a:srgbClr val="000000"/>
                </a:solidFill>
                <a:latin typeface="Arial (Body)"/>
                <a:ea typeface="+mn-ea"/>
                <a:cs typeface="+mn-cs"/>
              </a:rPr>
              <a:t>Web-enabled networks for coordination of trans-organizational business processes (collaborative commerce)</a:t>
            </a:r>
          </a:p>
          <a:p>
            <a:pPr marL="741553" lvl="1" indent="-284353">
              <a:spcAft>
                <a:spcPct val="0"/>
              </a:spcAft>
              <a:buSzPts val="2400"/>
            </a:pPr>
            <a:r>
              <a:rPr lang="en-US" sz="2400" kern="1200" dirty="0">
                <a:solidFill>
                  <a:srgbClr val="000000"/>
                </a:solidFill>
                <a:latin typeface="Arial (Body)"/>
                <a:ea typeface="+mn-ea"/>
                <a:cs typeface="+mn-cs"/>
              </a:rPr>
              <a:t>Direct descendant of </a:t>
            </a:r>
            <a:r>
              <a:rPr lang="en-US" sz="2400" kern="1200" dirty="0" smtClean="0">
                <a:solidFill>
                  <a:srgbClr val="000000"/>
                </a:solidFill>
                <a:latin typeface="Arial (Body)"/>
                <a:ea typeface="+mn-ea"/>
                <a:cs typeface="+mn-cs"/>
              </a:rPr>
              <a:t>E</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D</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I; </a:t>
            </a:r>
            <a:r>
              <a:rPr lang="en-US" sz="2400" kern="1200" dirty="0">
                <a:solidFill>
                  <a:srgbClr val="000000"/>
                </a:solidFill>
                <a:latin typeface="Arial (Body)"/>
                <a:ea typeface="+mn-ea"/>
                <a:cs typeface="+mn-cs"/>
              </a:rPr>
              <a:t>closely tied to </a:t>
            </a:r>
            <a:r>
              <a:rPr lang="en-US" sz="2400" kern="1200" dirty="0" smtClean="0">
                <a:solidFill>
                  <a:srgbClr val="000000"/>
                </a:solidFill>
                <a:latin typeface="Arial (Body)"/>
                <a:ea typeface="+mn-ea"/>
                <a:cs typeface="+mn-cs"/>
              </a:rPr>
              <a:t>E</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R</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 systems</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Manufacturing and support industries</a:t>
            </a:r>
          </a:p>
          <a:p>
            <a:pPr marL="741553" lvl="1" indent="-284353">
              <a:spcAft>
                <a:spcPct val="0"/>
              </a:spcAft>
              <a:buSzPts val="2400"/>
            </a:pPr>
            <a:r>
              <a:rPr lang="en-US" sz="2400" kern="1200" dirty="0">
                <a:solidFill>
                  <a:srgbClr val="000000"/>
                </a:solidFill>
                <a:latin typeface="Arial (Body)"/>
                <a:ea typeface="+mn-ea"/>
                <a:cs typeface="+mn-cs"/>
              </a:rPr>
              <a:t>Single, large manufacturing firm sponsors network</a:t>
            </a:r>
          </a:p>
          <a:p>
            <a:pPr marL="255651" lvl="0" indent="-255651">
              <a:spcAft>
                <a:spcPct val="0"/>
              </a:spcAft>
              <a:buSzPts val="2400"/>
              <a:tabLst/>
            </a:pPr>
            <a:r>
              <a:rPr lang="en-US" sz="2400" kern="1200" dirty="0">
                <a:solidFill>
                  <a:srgbClr val="000000"/>
                </a:solidFill>
                <a:latin typeface="Arial (Body)"/>
                <a:ea typeface="+mn-ea"/>
                <a:cs typeface="+mn-cs"/>
              </a:rPr>
              <a:t>Range in scope from single firm to entire industry</a:t>
            </a:r>
          </a:p>
          <a:p>
            <a:pPr marL="255651" lvl="0" indent="-255651">
              <a:spcAft>
                <a:spcPct val="0"/>
              </a:spcAft>
              <a:buSzPts val="2400"/>
              <a:tabLst/>
            </a:pPr>
            <a:r>
              <a:rPr lang="en-US" sz="2400" kern="1200" dirty="0">
                <a:solidFill>
                  <a:srgbClr val="000000"/>
                </a:solidFill>
                <a:latin typeface="Arial (Body)"/>
                <a:ea typeface="+mn-ea"/>
                <a:cs typeface="+mn-cs"/>
              </a:rPr>
              <a:t>Example: Procter &amp; Gamble</a:t>
            </a:r>
          </a:p>
        </p:txBody>
      </p:sp>
    </p:spTree>
    <p:extLst>
      <p:ext uri="{BB962C8B-B14F-4D97-AF65-F5344CB8AC3E}">
        <p14:creationId xmlns:p14="http://schemas.microsoft.com/office/powerpoint/2010/main" val="13696232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Basic Definitions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339619"/>
          </a:xfrm>
        </p:spPr>
        <p:txBody>
          <a:bodyPr wrap="square" lIns="91425" tIns="91425" rIns="91425" bIns="91425">
            <a:noAutofit/>
          </a:bodyPr>
          <a:lstStyle/>
          <a:p>
            <a:pPr marL="255651" lvl="0" indent="-255651">
              <a:spcAft>
                <a:spcPct val="0"/>
              </a:spcAft>
              <a:tabLst/>
            </a:pPr>
            <a:r>
              <a:rPr lang="en-US" sz="2200" kern="1200" dirty="0">
                <a:solidFill>
                  <a:srgbClr val="000000"/>
                </a:solidFill>
                <a:latin typeface="Arial (Body)"/>
                <a:ea typeface="+mn-ea"/>
                <a:cs typeface="+mn-cs"/>
              </a:rPr>
              <a:t>B2B </a:t>
            </a:r>
            <a:r>
              <a:rPr lang="en-US" sz="2200" kern="1200" dirty="0" smtClean="0">
                <a:solidFill>
                  <a:srgbClr val="000000"/>
                </a:solidFill>
                <a:latin typeface="Arial (Body)"/>
                <a:ea typeface="+mn-ea"/>
                <a:cs typeface="+mn-cs"/>
              </a:rPr>
              <a:t>commerce:</a:t>
            </a:r>
            <a:endParaRPr lang="en-US" sz="2200" kern="1200" dirty="0">
              <a:solidFill>
                <a:srgbClr val="000000"/>
              </a:solidFill>
              <a:latin typeface="Arial (Body)"/>
              <a:ea typeface="+mn-ea"/>
              <a:cs typeface="+mn-cs"/>
            </a:endParaRPr>
          </a:p>
          <a:p>
            <a:pPr marL="741553" lvl="1" indent="-284353">
              <a:spcAft>
                <a:spcPct val="0"/>
              </a:spcAft>
            </a:pPr>
            <a:r>
              <a:rPr lang="en-US" sz="2200" kern="1200" dirty="0">
                <a:solidFill>
                  <a:srgbClr val="000000"/>
                </a:solidFill>
                <a:latin typeface="Arial (Body)"/>
                <a:ea typeface="+mn-ea"/>
                <a:cs typeface="+mn-cs"/>
              </a:rPr>
              <a:t>All types of computer-enabled inter-firm trade</a:t>
            </a:r>
          </a:p>
          <a:p>
            <a:pPr marL="741553" lvl="1" indent="-284353">
              <a:spcAft>
                <a:spcPct val="0"/>
              </a:spcAft>
            </a:pPr>
            <a:r>
              <a:rPr lang="en-US" sz="2200" kern="1200" dirty="0">
                <a:solidFill>
                  <a:srgbClr val="000000"/>
                </a:solidFill>
                <a:latin typeface="Arial (Body)"/>
                <a:ea typeface="+mn-ea"/>
                <a:cs typeface="+mn-cs"/>
              </a:rPr>
              <a:t>Before Internet, B2B transactions called trade </a:t>
            </a:r>
            <a:r>
              <a:rPr lang="en-US" sz="2200" kern="1200" dirty="0" smtClean="0">
                <a:solidFill>
                  <a:srgbClr val="000000"/>
                </a:solidFill>
                <a:latin typeface="Arial (Body)"/>
                <a:ea typeface="+mn-ea"/>
                <a:cs typeface="+mn-cs"/>
              </a:rPr>
              <a:t>or procurement </a:t>
            </a:r>
            <a:r>
              <a:rPr lang="en-US" sz="2200" kern="1200" dirty="0">
                <a:solidFill>
                  <a:srgbClr val="000000"/>
                </a:solidFill>
                <a:latin typeface="Arial (Body)"/>
                <a:ea typeface="+mn-ea"/>
                <a:cs typeface="+mn-cs"/>
              </a:rPr>
              <a:t>process</a:t>
            </a:r>
          </a:p>
          <a:p>
            <a:pPr marL="255651" lvl="0" indent="-255651">
              <a:spcAft>
                <a:spcPct val="0"/>
              </a:spcAft>
              <a:tabLst/>
            </a:pPr>
            <a:r>
              <a:rPr lang="en-US" sz="2200" kern="1200" dirty="0">
                <a:solidFill>
                  <a:srgbClr val="000000"/>
                </a:solidFill>
                <a:latin typeface="Arial (Body)"/>
                <a:ea typeface="+mn-ea"/>
                <a:cs typeface="+mn-cs"/>
              </a:rPr>
              <a:t>B2B </a:t>
            </a:r>
            <a:r>
              <a:rPr lang="en-US" sz="2200" kern="1200" dirty="0" smtClean="0">
                <a:solidFill>
                  <a:srgbClr val="000000"/>
                </a:solidFill>
                <a:latin typeface="Arial (Body)"/>
                <a:ea typeface="+mn-ea"/>
                <a:cs typeface="+mn-cs"/>
              </a:rPr>
              <a:t>e-commerce:</a:t>
            </a:r>
            <a:endParaRPr lang="en-US" sz="2200" kern="1200" dirty="0">
              <a:solidFill>
                <a:srgbClr val="000000"/>
              </a:solidFill>
              <a:latin typeface="Arial (Body)"/>
              <a:ea typeface="+mn-ea"/>
              <a:cs typeface="+mn-cs"/>
            </a:endParaRPr>
          </a:p>
          <a:p>
            <a:pPr marL="741553" lvl="1" indent="-284353">
              <a:spcAft>
                <a:spcPct val="0"/>
              </a:spcAft>
            </a:pPr>
            <a:r>
              <a:rPr lang="en-US" sz="2200" kern="1200" dirty="0">
                <a:solidFill>
                  <a:srgbClr val="000000"/>
                </a:solidFill>
                <a:latin typeface="Arial (Body)"/>
                <a:ea typeface="+mn-ea"/>
                <a:cs typeface="+mn-cs"/>
              </a:rPr>
              <a:t>The portion of B2B commerce enabled by the Internet</a:t>
            </a:r>
          </a:p>
          <a:p>
            <a:pPr marL="255651" lvl="0" indent="-255651">
              <a:spcAft>
                <a:spcPct val="0"/>
              </a:spcAft>
              <a:tabLst/>
            </a:pPr>
            <a:r>
              <a:rPr lang="en-US" sz="2200" kern="1200" dirty="0">
                <a:solidFill>
                  <a:srgbClr val="000000"/>
                </a:solidFill>
                <a:latin typeface="Arial (Body)"/>
                <a:ea typeface="+mn-ea"/>
                <a:cs typeface="+mn-cs"/>
              </a:rPr>
              <a:t>Supply chains</a:t>
            </a:r>
          </a:p>
          <a:p>
            <a:pPr marL="741553" lvl="1" indent="-284353">
              <a:spcAft>
                <a:spcPct val="0"/>
              </a:spcAft>
            </a:pPr>
            <a:r>
              <a:rPr lang="en-US" sz="2200" kern="1200" dirty="0">
                <a:solidFill>
                  <a:srgbClr val="000000"/>
                </a:solidFill>
                <a:latin typeface="Arial (Body)"/>
                <a:ea typeface="+mn-ea"/>
                <a:cs typeface="+mn-cs"/>
              </a:rPr>
              <a:t>Organizations, people, business processes, technology, information required to produce products efficiently</a:t>
            </a:r>
          </a:p>
          <a:p>
            <a:pPr marL="741553" lvl="1" indent="-284353">
              <a:spcAft>
                <a:spcPct val="0"/>
              </a:spcAft>
            </a:pPr>
            <a:r>
              <a:rPr lang="en-US" sz="2200" kern="1200" dirty="0">
                <a:solidFill>
                  <a:srgbClr val="000000"/>
                </a:solidFill>
                <a:latin typeface="Arial (Body)"/>
                <a:ea typeface="+mn-ea"/>
                <a:cs typeface="+mn-cs"/>
              </a:rPr>
              <a:t>Often global</a:t>
            </a:r>
          </a:p>
        </p:txBody>
      </p:sp>
    </p:spTree>
    <p:extLst>
      <p:ext uri="{BB962C8B-B14F-4D97-AF65-F5344CB8AC3E}">
        <p14:creationId xmlns:p14="http://schemas.microsoft.com/office/powerpoint/2010/main" val="4081474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Private Industrial Networks </a:t>
            </a:r>
            <a:r>
              <a:rPr lang="en-IN" sz="2000" b="0" kern="1200" dirty="0" smtClean="0">
                <a:latin typeface="Times New Roman" panose="02020603050405020304" pitchFamily="18" charset="0"/>
                <a:ea typeface="+mj-ea"/>
                <a:cs typeface="Times New Roman" panose="02020603050405020304" pitchFamily="18" charset="0"/>
              </a:rPr>
              <a:t>(2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831788"/>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Objectives include:</a:t>
            </a:r>
          </a:p>
          <a:p>
            <a:pPr marL="741553" lvl="1" indent="-284353">
              <a:spcAft>
                <a:spcPct val="0"/>
              </a:spcAft>
              <a:buSzPts val="2400"/>
            </a:pPr>
            <a:r>
              <a:rPr lang="en-US" altLang="en-US" sz="2400" kern="1200" dirty="0">
                <a:solidFill>
                  <a:srgbClr val="000000"/>
                </a:solidFill>
                <a:latin typeface="Arial (Body)"/>
                <a:ea typeface="+mn-ea"/>
                <a:cs typeface="+mn-cs"/>
              </a:rPr>
              <a:t>Efficient purchasing and selling industry-wide</a:t>
            </a:r>
          </a:p>
          <a:p>
            <a:pPr marL="741553" lvl="1" indent="-284353">
              <a:spcAft>
                <a:spcPct val="0"/>
              </a:spcAft>
              <a:buSzPts val="2400"/>
            </a:pPr>
            <a:r>
              <a:rPr lang="en-US" altLang="en-US" sz="2400" kern="1200" dirty="0">
                <a:solidFill>
                  <a:srgbClr val="000000"/>
                </a:solidFill>
                <a:latin typeface="Arial (Body)"/>
                <a:ea typeface="+mn-ea"/>
                <a:cs typeface="+mn-cs"/>
              </a:rPr>
              <a:t>Increasing supply chain visibility</a:t>
            </a:r>
          </a:p>
          <a:p>
            <a:pPr marL="741553" lvl="1" indent="-284353">
              <a:spcAft>
                <a:spcPct val="0"/>
              </a:spcAft>
              <a:buSzPts val="2400"/>
            </a:pPr>
            <a:r>
              <a:rPr lang="en-US" altLang="en-US" sz="2400" kern="1200" dirty="0">
                <a:solidFill>
                  <a:srgbClr val="000000"/>
                </a:solidFill>
                <a:latin typeface="Arial (Body)"/>
                <a:ea typeface="+mn-ea"/>
                <a:cs typeface="+mn-cs"/>
              </a:rPr>
              <a:t>Closer buyer–supplier relationships</a:t>
            </a:r>
          </a:p>
          <a:p>
            <a:pPr marL="741553" lvl="1" indent="-284353">
              <a:spcAft>
                <a:spcPct val="0"/>
              </a:spcAft>
              <a:buSzPts val="2400"/>
            </a:pPr>
            <a:r>
              <a:rPr lang="en-US" altLang="en-US" sz="2400" kern="1200" dirty="0">
                <a:solidFill>
                  <a:srgbClr val="000000"/>
                </a:solidFill>
                <a:latin typeface="Arial (Body)"/>
                <a:ea typeface="+mn-ea"/>
                <a:cs typeface="+mn-cs"/>
              </a:rPr>
              <a:t>Global scale </a:t>
            </a:r>
            <a:r>
              <a:rPr lang="en-US" altLang="en-US" sz="2400" kern="1200" dirty="0" smtClean="0">
                <a:solidFill>
                  <a:srgbClr val="000000"/>
                </a:solidFill>
                <a:latin typeface="Arial (Body)"/>
                <a:ea typeface="+mn-ea"/>
                <a:cs typeface="+mn-cs"/>
              </a:rPr>
              <a:t>operations</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Focus on continuous business process coordination</a:t>
            </a:r>
          </a:p>
          <a:p>
            <a:pPr marL="255651" lvl="0" indent="-255651">
              <a:spcAft>
                <a:spcPct val="0"/>
              </a:spcAft>
              <a:buSzPts val="2400"/>
              <a:tabLst/>
            </a:pPr>
            <a:r>
              <a:rPr lang="en-US" altLang="en-US" sz="2400" kern="1200" dirty="0">
                <a:solidFill>
                  <a:srgbClr val="000000"/>
                </a:solidFill>
                <a:latin typeface="Arial (Body)"/>
                <a:ea typeface="+mn-ea"/>
                <a:cs typeface="+mn-cs"/>
              </a:rPr>
              <a:t>Typically, focus on single sponsoring company that </a:t>
            </a:r>
            <a:r>
              <a:rPr lang="en-IN" altLang="ja-JP" sz="2400" kern="1200" dirty="0" smtClean="0">
                <a:solidFill>
                  <a:srgbClr val="000000"/>
                </a:solidFill>
                <a:latin typeface="Arial (Body)"/>
                <a:cs typeface="+mn-cs"/>
              </a:rPr>
              <a:t>“</a:t>
            </a:r>
            <a:r>
              <a:rPr lang="en-US" altLang="ja-JP" sz="2400" kern="1200" dirty="0" smtClean="0">
                <a:solidFill>
                  <a:srgbClr val="000000"/>
                </a:solidFill>
                <a:latin typeface="Arial (Body)"/>
                <a:cs typeface="+mn-cs"/>
              </a:rPr>
              <a:t>owns</a:t>
            </a:r>
            <a:r>
              <a:rPr lang="en-IN" altLang="ja-JP" sz="2400" kern="1200" dirty="0" smtClean="0">
                <a:solidFill>
                  <a:srgbClr val="000000"/>
                </a:solidFill>
                <a:latin typeface="Arial (Body)"/>
                <a:cs typeface="+mn-cs"/>
              </a:rPr>
              <a:t>”</a:t>
            </a:r>
            <a:r>
              <a:rPr lang="en-US" altLang="ja-JP" sz="2400" kern="1200" dirty="0" smtClean="0">
                <a:solidFill>
                  <a:srgbClr val="000000"/>
                </a:solidFill>
                <a:latin typeface="Arial (Body)"/>
                <a:cs typeface="+mn-cs"/>
              </a:rPr>
              <a:t> </a:t>
            </a:r>
            <a:r>
              <a:rPr lang="en-US" altLang="ja-JP" sz="2400" kern="1200" dirty="0">
                <a:solidFill>
                  <a:srgbClr val="000000"/>
                </a:solidFill>
                <a:latin typeface="Arial (Body)"/>
                <a:cs typeface="+mn-cs"/>
              </a:rPr>
              <a:t>the network</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641864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IN" kern="1200" dirty="0">
                <a:latin typeface="Times New Roman" panose="02020603050405020304" pitchFamily="18" charset="0"/>
                <a:ea typeface="+mj-ea"/>
                <a:cs typeface="Times New Roman" panose="02020603050405020304" pitchFamily="18" charset="0"/>
              </a:rPr>
              <a:t>Figure </a:t>
            </a:r>
            <a:r>
              <a:rPr lang="en-IN" kern="1200" dirty="0" smtClean="0">
                <a:latin typeface="Times New Roman" panose="02020603050405020304" pitchFamily="18" charset="0"/>
                <a:ea typeface="+mj-ea"/>
                <a:cs typeface="Times New Roman" panose="02020603050405020304" pitchFamily="18" charset="0"/>
              </a:rPr>
              <a:t>12.14 P&amp;G’s </a:t>
            </a:r>
            <a:r>
              <a:rPr lang="en-IN" kern="1200" dirty="0">
                <a:latin typeface="Times New Roman" panose="02020603050405020304" pitchFamily="18" charset="0"/>
                <a:ea typeface="+mj-ea"/>
                <a:cs typeface="Times New Roman" panose="02020603050405020304" pitchFamily="18" charset="0"/>
              </a:rPr>
              <a:t>Private Industrial Network</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network diagram shows how the private industrial network of Procter and Gamble works. The diagram shows a big oval labeled private industrial network. In a horizontally linear order, it has suppliers, manufacturers such as Procter and Gamble, Distributors such as Spartan Stores, and retailers such as J C Penney. Point of sale data travel from retailers toward suppliers. Retailers use efficient customer response systems, and the other players use E D I or O B I supply chain management systems. Transporters are also present within the network. Outside the network and on the side of the retailers, customers are prese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922" y="1751773"/>
            <a:ext cx="7970157" cy="3982254"/>
          </a:xfrm>
          <a:prstGeom prst="rect">
            <a:avLst/>
          </a:prstGeom>
        </p:spPr>
      </p:pic>
    </p:spTree>
    <p:extLst>
      <p:ext uri="{BB962C8B-B14F-4D97-AF65-F5344CB8AC3E}">
        <p14:creationId xmlns:p14="http://schemas.microsoft.com/office/powerpoint/2010/main" val="3623185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Insight on Business: Walmart Develops a Private Industrial Network</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447067"/>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Class discussion:</a:t>
            </a:r>
          </a:p>
          <a:p>
            <a:pPr marL="741553" lvl="1" indent="-284353">
              <a:spcAft>
                <a:spcPct val="0"/>
              </a:spcAft>
              <a:buSzPts val="2400"/>
            </a:pPr>
            <a:r>
              <a:rPr lang="en-US" altLang="en-US" sz="2400" kern="1200" dirty="0">
                <a:solidFill>
                  <a:srgbClr val="000000"/>
                </a:solidFill>
                <a:latin typeface="Arial (Body)"/>
                <a:ea typeface="+mn-ea"/>
                <a:cs typeface="+mn-cs"/>
              </a:rPr>
              <a:t>What is </a:t>
            </a:r>
            <a:r>
              <a:rPr lang="en-US" altLang="en-US" sz="2400" kern="1200" dirty="0" smtClean="0">
                <a:solidFill>
                  <a:srgbClr val="000000"/>
                </a:solidFill>
                <a:latin typeface="Arial (Body)"/>
                <a:ea typeface="+mn-ea"/>
                <a:cs typeface="+mn-cs"/>
              </a:rPr>
              <a:t>Walmart’</a:t>
            </a:r>
            <a:r>
              <a:rPr lang="en-US" altLang="ja-JP" sz="2400" kern="1200" dirty="0" smtClean="0">
                <a:solidFill>
                  <a:srgbClr val="000000"/>
                </a:solidFill>
                <a:latin typeface="Arial (Body)"/>
                <a:cs typeface="+mn-cs"/>
              </a:rPr>
              <a:t>s </a:t>
            </a:r>
            <a:r>
              <a:rPr lang="en-US" altLang="ja-JP" sz="2400" kern="1200" dirty="0">
                <a:solidFill>
                  <a:srgbClr val="000000"/>
                </a:solidFill>
                <a:latin typeface="Arial (Body)"/>
                <a:cs typeface="+mn-cs"/>
              </a:rPr>
              <a:t>Retail Link system and how has it changed since the early 1990s?</a:t>
            </a:r>
          </a:p>
          <a:p>
            <a:pPr marL="741553" lvl="1" indent="-284353">
              <a:spcAft>
                <a:spcPct val="0"/>
              </a:spcAft>
              <a:buSzPts val="2400"/>
            </a:pPr>
            <a:r>
              <a:rPr lang="en-US" sz="2400" kern="1200" dirty="0">
                <a:solidFill>
                  <a:srgbClr val="000000"/>
                </a:solidFill>
                <a:latin typeface="Arial (Body)"/>
                <a:ea typeface="+mn-ea"/>
                <a:cs typeface="+mn-cs"/>
              </a:rPr>
              <a:t>What functionality does </a:t>
            </a:r>
            <a:r>
              <a:rPr lang="en-US" sz="2400" kern="1200" dirty="0" smtClean="0">
                <a:solidFill>
                  <a:srgbClr val="000000"/>
                </a:solidFill>
                <a:latin typeface="Arial (Body)"/>
                <a:ea typeface="+mn-ea"/>
                <a:cs typeface="+mn-cs"/>
              </a:rPr>
              <a:t>Walmart’s G</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R</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S </a:t>
            </a:r>
            <a:r>
              <a:rPr lang="en-US" sz="2400" kern="1200" dirty="0">
                <a:solidFill>
                  <a:srgbClr val="000000"/>
                </a:solidFill>
                <a:latin typeface="Arial (Body)"/>
                <a:ea typeface="+mn-ea"/>
                <a:cs typeface="+mn-cs"/>
              </a:rPr>
              <a:t>provide?</a:t>
            </a:r>
          </a:p>
          <a:p>
            <a:pPr marL="741553" lvl="1" indent="-284353">
              <a:spcAft>
                <a:spcPct val="0"/>
              </a:spcAft>
              <a:buSzPts val="2400"/>
            </a:pPr>
            <a:r>
              <a:rPr lang="en-US" sz="2400" kern="1200" dirty="0">
                <a:solidFill>
                  <a:srgbClr val="000000"/>
                </a:solidFill>
                <a:latin typeface="Arial (Body)"/>
                <a:ea typeface="+mn-ea"/>
                <a:cs typeface="+mn-cs"/>
              </a:rPr>
              <a:t>Why did Walmart have a inventory problem beginning in </a:t>
            </a:r>
            <a:r>
              <a:rPr lang="en-US" sz="2400" kern="1200" dirty="0" smtClean="0">
                <a:solidFill>
                  <a:srgbClr val="000000"/>
                </a:solidFill>
                <a:latin typeface="Arial (Body)"/>
                <a:ea typeface="+mn-ea"/>
                <a:cs typeface="+mn-cs"/>
              </a:rPr>
              <a:t>2014?</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Why has Walmart had difficulty competing with Amazon?</a:t>
            </a:r>
          </a:p>
        </p:txBody>
      </p:sp>
    </p:spTree>
    <p:extLst>
      <p:ext uri="{BB962C8B-B14F-4D97-AF65-F5344CB8AC3E}">
        <p14:creationId xmlns:p14="http://schemas.microsoft.com/office/powerpoint/2010/main" val="3551875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Private Industrial Networks and Collaborative Commerce</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Forms of collaboration:</a:t>
            </a:r>
          </a:p>
          <a:p>
            <a:pPr marL="741553" lvl="1" indent="-284353">
              <a:spcAft>
                <a:spcPct val="0"/>
              </a:spcAft>
              <a:buSzPts val="2400"/>
            </a:pPr>
            <a:r>
              <a:rPr lang="en-US" sz="2400" kern="1200" dirty="0">
                <a:solidFill>
                  <a:srgbClr val="000000"/>
                </a:solidFill>
                <a:latin typeface="Arial (Body)"/>
                <a:ea typeface="+mn-ea"/>
                <a:cs typeface="+mn-cs"/>
              </a:rPr>
              <a:t>Collaborative resource planning, forecasting, and replenishment </a:t>
            </a:r>
            <a:r>
              <a:rPr lang="en-US" sz="24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F</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R):</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Demand chain visibility</a:t>
            </a:r>
          </a:p>
          <a:p>
            <a:pPr marL="741553" lvl="1" indent="-284353">
              <a:spcAft>
                <a:spcPct val="0"/>
              </a:spcAft>
              <a:buSzPts val="2400"/>
            </a:pPr>
            <a:r>
              <a:rPr lang="en-US" sz="2400" kern="1200" dirty="0">
                <a:solidFill>
                  <a:srgbClr val="000000"/>
                </a:solidFill>
                <a:latin typeface="Arial (Body)"/>
                <a:ea typeface="+mn-ea"/>
                <a:cs typeface="+mn-cs"/>
              </a:rPr>
              <a:t>Marketing coordination and product design</a:t>
            </a:r>
          </a:p>
          <a:p>
            <a:pPr marL="1144778" lvl="2" indent="-230378">
              <a:spcAft>
                <a:spcPct val="0"/>
              </a:spcAft>
              <a:buSzPts val="2400"/>
            </a:pPr>
            <a:r>
              <a:rPr lang="en-US" sz="2400" kern="1200" dirty="0">
                <a:solidFill>
                  <a:srgbClr val="000000"/>
                </a:solidFill>
                <a:latin typeface="Arial (Body)"/>
                <a:ea typeface="+mn-ea"/>
                <a:cs typeface="+mn-cs"/>
              </a:rPr>
              <a:t>Can ensure products fulfill claims of marketing</a:t>
            </a:r>
          </a:p>
          <a:p>
            <a:pPr marL="1144778" lvl="2" indent="-230378">
              <a:spcAft>
                <a:spcPct val="0"/>
              </a:spcAft>
              <a:buSzPts val="2400"/>
            </a:pPr>
            <a:r>
              <a:rPr lang="en-US" sz="2400" kern="1200" dirty="0">
                <a:solidFill>
                  <a:srgbClr val="000000"/>
                </a:solidFill>
                <a:latin typeface="Arial (Body)"/>
                <a:ea typeface="+mn-ea"/>
                <a:cs typeface="+mn-cs"/>
              </a:rPr>
              <a:t>Feedback enables closed loop marketing</a:t>
            </a:r>
          </a:p>
        </p:txBody>
      </p:sp>
    </p:spTree>
    <p:extLst>
      <p:ext uri="{BB962C8B-B14F-4D97-AF65-F5344CB8AC3E}">
        <p14:creationId xmlns:p14="http://schemas.microsoft.com/office/powerpoint/2010/main" val="2965311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Figure 12.15 Pieces of the Collaborative Commerce Puzzle</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pie chart depicts pieces of the collaborative commerce puzzle. The pie chart shows collaborative commerce and private industrial networks at the center. One-fourth of the pie is labeled industry-wide collaborative resource planning, forecasting, and replenishment. Another one-fourth is labeled supply chain visibility. Product design, marketing coordination, and demand chain visibility each occupy one-sixth of the pie cha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71" y="1748890"/>
            <a:ext cx="4397458" cy="4397458"/>
          </a:xfrm>
          <a:prstGeom prst="rect">
            <a:avLst/>
          </a:prstGeom>
        </p:spPr>
      </p:pic>
    </p:spTree>
    <p:extLst>
      <p:ext uri="{BB962C8B-B14F-4D97-AF65-F5344CB8AC3E}">
        <p14:creationId xmlns:p14="http://schemas.microsoft.com/office/powerpoint/2010/main" val="2123063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Implementation Barriers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345606" cy="2862292"/>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Concerns about sharing of proprietary, sensitive data</a:t>
            </a:r>
          </a:p>
          <a:p>
            <a:pPr marL="255651" lvl="0" indent="-255651">
              <a:spcAft>
                <a:spcPct val="0"/>
              </a:spcAft>
              <a:buSzPts val="2400"/>
              <a:tabLst/>
            </a:pPr>
            <a:r>
              <a:rPr lang="en-US" sz="2400" kern="1200" dirty="0">
                <a:solidFill>
                  <a:srgbClr val="000000"/>
                </a:solidFill>
                <a:latin typeface="Arial (Body)"/>
                <a:ea typeface="+mn-ea"/>
                <a:cs typeface="+mn-cs"/>
              </a:rPr>
              <a:t>Integration of private industrial networks into existing </a:t>
            </a:r>
            <a:r>
              <a:rPr lang="en-US" sz="2400" kern="1200" dirty="0" smtClean="0">
                <a:solidFill>
                  <a:srgbClr val="000000"/>
                </a:solidFill>
                <a:latin typeface="Arial (Body)"/>
                <a:ea typeface="+mn-ea"/>
                <a:cs typeface="+mn-cs"/>
              </a:rPr>
              <a:t>E</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R</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 systems </a:t>
            </a:r>
            <a:r>
              <a:rPr lang="en-US" sz="2400" kern="1200" dirty="0">
                <a:solidFill>
                  <a:srgbClr val="000000"/>
                </a:solidFill>
                <a:latin typeface="Arial (Body)"/>
                <a:ea typeface="+mn-ea"/>
                <a:cs typeface="+mn-cs"/>
              </a:rPr>
              <a:t>and </a:t>
            </a:r>
            <a:r>
              <a:rPr lang="en-US" sz="2400" kern="1200" dirty="0" smtClean="0">
                <a:solidFill>
                  <a:srgbClr val="000000"/>
                </a:solidFill>
                <a:latin typeface="Arial (Body)"/>
                <a:ea typeface="+mn-ea"/>
                <a:cs typeface="+mn-cs"/>
              </a:rPr>
              <a:t>E</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D</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I networks </a:t>
            </a:r>
            <a:r>
              <a:rPr lang="en-US" sz="2400" kern="1200" dirty="0">
                <a:solidFill>
                  <a:srgbClr val="000000"/>
                </a:solidFill>
                <a:latin typeface="Arial (Body)"/>
                <a:ea typeface="+mn-ea"/>
                <a:cs typeface="+mn-cs"/>
              </a:rPr>
              <a:t>difficult, expensive</a:t>
            </a:r>
          </a:p>
          <a:p>
            <a:pPr marL="255651" lvl="0" indent="-255651">
              <a:spcAft>
                <a:spcPct val="0"/>
              </a:spcAft>
              <a:buSzPts val="2400"/>
              <a:tabLst/>
            </a:pPr>
            <a:r>
              <a:rPr lang="en-US" sz="2400" kern="1200" dirty="0">
                <a:solidFill>
                  <a:srgbClr val="000000"/>
                </a:solidFill>
                <a:latin typeface="Arial (Body)"/>
                <a:ea typeface="+mn-ea"/>
                <a:cs typeface="+mn-cs"/>
              </a:rPr>
              <a:t>Requires change in mindset and behavior of employees and suppliers</a:t>
            </a:r>
          </a:p>
          <a:p>
            <a:pPr marL="741553" lvl="1" indent="-284353">
              <a:spcAft>
                <a:spcPct val="0"/>
              </a:spcAft>
              <a:buSzPts val="2400"/>
            </a:pPr>
            <a:r>
              <a:rPr lang="en-US" sz="2400" kern="1200" dirty="0">
                <a:solidFill>
                  <a:srgbClr val="000000"/>
                </a:solidFill>
                <a:latin typeface="Arial (Body)"/>
                <a:ea typeface="+mn-ea"/>
                <a:cs typeface="+mn-cs"/>
              </a:rPr>
              <a:t>All participants lose some </a:t>
            </a:r>
            <a:r>
              <a:rPr lang="en-US" sz="2400" kern="1200" dirty="0" smtClean="0">
                <a:solidFill>
                  <a:srgbClr val="000000"/>
                </a:solidFill>
                <a:latin typeface="Arial (Body)"/>
                <a:ea typeface="+mn-ea"/>
                <a:cs typeface="+mn-cs"/>
              </a:rPr>
              <a:t>independence</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498125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Careers in </a:t>
            </a:r>
            <a:r>
              <a:rPr lang="pt-BR" kern="1200" dirty="0" smtClean="0">
                <a:latin typeface="Times New Roman" panose="02020603050405020304" pitchFamily="18" charset="0"/>
                <a:ea typeface="+mj-ea"/>
                <a:cs typeface="Times New Roman" panose="02020603050405020304" pitchFamily="18" charset="0"/>
              </a:rPr>
              <a:t>E-Commerce</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239044"/>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Position: Junior Supply Chain Analyst</a:t>
            </a:r>
          </a:p>
          <a:p>
            <a:pPr marL="255651" lvl="0" indent="-255651">
              <a:spcAft>
                <a:spcPct val="0"/>
              </a:spcAft>
              <a:buSzPts val="2400"/>
              <a:tabLst/>
            </a:pPr>
            <a:r>
              <a:rPr lang="en-US" sz="2400" kern="1200" dirty="0">
                <a:solidFill>
                  <a:srgbClr val="000000"/>
                </a:solidFill>
                <a:latin typeface="Arial (Body)"/>
                <a:ea typeface="+mn-ea"/>
                <a:cs typeface="+mn-cs"/>
              </a:rPr>
              <a:t>Qualification/Skills</a:t>
            </a:r>
          </a:p>
          <a:p>
            <a:pPr marL="255651" lvl="0" indent="-255651">
              <a:spcAft>
                <a:spcPct val="0"/>
              </a:spcAft>
              <a:buSzPts val="2400"/>
              <a:tabLst/>
            </a:pPr>
            <a:r>
              <a:rPr lang="en-US" sz="2400" kern="1200" dirty="0">
                <a:solidFill>
                  <a:srgbClr val="000000"/>
                </a:solidFill>
                <a:latin typeface="Arial (Body)"/>
                <a:ea typeface="+mn-ea"/>
                <a:cs typeface="+mn-cs"/>
              </a:rPr>
              <a:t>Preparing for the Interview</a:t>
            </a:r>
          </a:p>
          <a:p>
            <a:pPr marL="255651" lvl="0" indent="-255651">
              <a:spcAft>
                <a:spcPct val="0"/>
              </a:spcAft>
              <a:buSzPts val="2400"/>
              <a:tabLst/>
            </a:pPr>
            <a:r>
              <a:rPr lang="en-US" sz="2400" kern="1200" dirty="0">
                <a:solidFill>
                  <a:srgbClr val="000000"/>
                </a:solidFill>
                <a:latin typeface="Arial (Body)"/>
                <a:ea typeface="+mn-ea"/>
                <a:cs typeface="+mn-cs"/>
              </a:rPr>
              <a:t>Possible Interview Questions</a:t>
            </a:r>
          </a:p>
        </p:txBody>
      </p:sp>
    </p:spTree>
    <p:extLst>
      <p:ext uri="{BB962C8B-B14F-4D97-AF65-F5344CB8AC3E}">
        <p14:creationId xmlns:p14="http://schemas.microsoft.com/office/powerpoint/2010/main" val="3904022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tIns="91425">
            <a:noAutofit/>
          </a:bodyPr>
          <a:lstStyle/>
          <a:p>
            <a:r>
              <a:rPr lang="en-US" dirty="0" smtClean="0">
                <a:latin typeface="Times New Roman" panose="02020603050405020304" pitchFamily="18" charset="0"/>
              </a:rPr>
              <a:t>Copyright</a:t>
            </a:r>
            <a:endParaRPr lang="en-US" sz="2000" b="0"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The Evolution of B2B Commerce</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585840"/>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Automated order-entry systems</a:t>
            </a:r>
          </a:p>
          <a:p>
            <a:pPr marL="741553" lvl="1" indent="-284353">
              <a:spcAft>
                <a:spcPct val="0"/>
              </a:spcAft>
              <a:buSzPts val="2400"/>
            </a:pPr>
            <a:r>
              <a:rPr lang="en-US" sz="2400" kern="1200" dirty="0">
                <a:solidFill>
                  <a:srgbClr val="000000"/>
                </a:solidFill>
                <a:latin typeface="Arial (Body)"/>
                <a:ea typeface="+mn-ea"/>
                <a:cs typeface="+mn-cs"/>
              </a:rPr>
              <a:t>Seller-side solution</a:t>
            </a:r>
          </a:p>
          <a:p>
            <a:pPr marL="255651" lvl="0" indent="-255651">
              <a:spcAft>
                <a:spcPct val="0"/>
              </a:spcAft>
              <a:buSzPts val="2400"/>
              <a:tabLst/>
            </a:pPr>
            <a:r>
              <a:rPr lang="en-US" sz="2400" kern="1200" dirty="0">
                <a:solidFill>
                  <a:srgbClr val="000000"/>
                </a:solidFill>
                <a:latin typeface="Arial (Body)"/>
                <a:ea typeface="+mn-ea"/>
                <a:cs typeface="+mn-cs"/>
              </a:rPr>
              <a:t>Electronic data interchange </a:t>
            </a:r>
            <a:r>
              <a:rPr lang="en-US" sz="2400" kern="1200" dirty="0" smtClean="0">
                <a:solidFill>
                  <a:srgbClr val="000000"/>
                </a:solidFill>
                <a:latin typeface="Arial (Body)"/>
                <a:ea typeface="+mn-ea"/>
                <a:cs typeface="+mn-cs"/>
              </a:rPr>
              <a:t>(E</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D</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I)</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Buyer-side solution</a:t>
            </a:r>
          </a:p>
          <a:p>
            <a:pPr marL="741553" lvl="1" indent="-284353">
              <a:spcAft>
                <a:spcPct val="0"/>
              </a:spcAft>
              <a:buSzPts val="2400"/>
            </a:pPr>
            <a:r>
              <a:rPr lang="en-US" sz="2400" kern="1200" dirty="0">
                <a:solidFill>
                  <a:srgbClr val="000000"/>
                </a:solidFill>
                <a:latin typeface="Arial (Body)"/>
                <a:ea typeface="+mn-ea"/>
                <a:cs typeface="+mn-cs"/>
              </a:rPr>
              <a:t>Hub-and-spoke system</a:t>
            </a:r>
          </a:p>
          <a:p>
            <a:pPr marL="741553" lvl="1" indent="-284353">
              <a:spcAft>
                <a:spcPct val="0"/>
              </a:spcAft>
              <a:buSzPts val="2400"/>
            </a:pPr>
            <a:r>
              <a:rPr lang="en-US" sz="2400" kern="1200" dirty="0">
                <a:solidFill>
                  <a:srgbClr val="000000"/>
                </a:solidFill>
                <a:latin typeface="Arial (Body)"/>
                <a:ea typeface="+mn-ea"/>
                <a:cs typeface="+mn-cs"/>
              </a:rPr>
              <a:t>Serve vertical markets</a:t>
            </a:r>
          </a:p>
          <a:p>
            <a:pPr marL="255651" lvl="0" indent="-255651">
              <a:spcAft>
                <a:spcPct val="0"/>
              </a:spcAft>
              <a:buSzPts val="2400"/>
              <a:tabLst/>
            </a:pPr>
            <a:r>
              <a:rPr lang="en-US" sz="2400" kern="1200" dirty="0">
                <a:solidFill>
                  <a:srgbClr val="000000"/>
                </a:solidFill>
                <a:latin typeface="Arial (Body)"/>
                <a:ea typeface="+mn-ea"/>
                <a:cs typeface="+mn-cs"/>
              </a:rPr>
              <a:t>B2B e-commerce websites</a:t>
            </a:r>
          </a:p>
          <a:p>
            <a:pPr marL="255651" lvl="0" indent="-255651">
              <a:spcAft>
                <a:spcPct val="0"/>
              </a:spcAft>
              <a:buSzPts val="2400"/>
              <a:tabLst/>
            </a:pPr>
            <a:r>
              <a:rPr lang="en-US" sz="2400" kern="1200" dirty="0">
                <a:solidFill>
                  <a:srgbClr val="000000"/>
                </a:solidFill>
                <a:latin typeface="Arial (Body)"/>
                <a:ea typeface="+mn-ea"/>
                <a:cs typeface="+mn-cs"/>
              </a:rPr>
              <a:t>Net marketplaces</a:t>
            </a:r>
          </a:p>
          <a:p>
            <a:pPr marL="255651" lvl="0" indent="-255651">
              <a:spcAft>
                <a:spcPct val="0"/>
              </a:spcAft>
              <a:buSzPts val="2400"/>
              <a:tabLst/>
            </a:pPr>
            <a:r>
              <a:rPr lang="en-US" sz="2400" kern="1200" dirty="0">
                <a:solidFill>
                  <a:srgbClr val="000000"/>
                </a:solidFill>
                <a:latin typeface="Arial (Body)"/>
                <a:ea typeface="+mn-ea"/>
                <a:cs typeface="+mn-cs"/>
              </a:rPr>
              <a:t>Private industrial networks</a:t>
            </a:r>
          </a:p>
        </p:txBody>
      </p:sp>
    </p:spTree>
    <p:extLst>
      <p:ext uri="{BB962C8B-B14F-4D97-AF65-F5344CB8AC3E}">
        <p14:creationId xmlns:p14="http://schemas.microsoft.com/office/powerpoint/2010/main" val="2689108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Figure 12.1 Evolution of the Use of Technology Platforms in B2B Commerce</a:t>
            </a:r>
            <a:endParaRPr lang="en-US" kern="1200" dirty="0">
              <a:latin typeface="Times New Roman" panose="02020603050405020304" pitchFamily="18" charset="0"/>
              <a:ea typeface="+mj-ea"/>
              <a:cs typeface="Times New Roman" panose="02020603050405020304" pitchFamily="18" charset="0"/>
            </a:endParaRPr>
          </a:p>
        </p:txBody>
      </p:sp>
      <p:pic>
        <p:nvPicPr>
          <p:cNvPr id="3" name="Picture 2" descr="A horizontal range bar chart shows the evolution of the use of technology platforms in B 2 B e-commerce. The data is as follows. Automated order entry started in 19 72 and existed up to 19 96. Electronic data interchange, or E D I, started in 19 78 and existed up to 2003. B 2 B e-commerce web sited started in 19 95 and existed up to 20 14. Private industrial networks started in 2000 and are still present. Net marketplaces started in 2000 and are still present. Social networks started in 20 10 and are still present. Mobile apps started in 20 10 and are still present."/>
          <p:cNvPicPr>
            <a:picLocks noChangeAspect="1"/>
          </p:cNvPicPr>
          <p:nvPr/>
        </p:nvPicPr>
        <p:blipFill>
          <a:blip r:embed="rId3"/>
          <a:stretch>
            <a:fillRect/>
          </a:stretch>
        </p:blipFill>
        <p:spPr>
          <a:xfrm>
            <a:off x="1509935" y="1701061"/>
            <a:ext cx="5905272" cy="4183193"/>
          </a:xfrm>
          <a:prstGeom prst="rect">
            <a:avLst/>
          </a:prstGeom>
        </p:spPr>
      </p:pic>
    </p:spTree>
    <p:extLst>
      <p:ext uri="{BB962C8B-B14F-4D97-AF65-F5344CB8AC3E}">
        <p14:creationId xmlns:p14="http://schemas.microsoft.com/office/powerpoint/2010/main" val="41388432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The Growth of B2B E-Commerce </a:t>
            </a:r>
            <a:r>
              <a:rPr lang="en-IN" sz="2000" b="0" kern="1200" dirty="0" smtClean="0">
                <a:latin typeface="Times New Roman" panose="02020603050405020304" pitchFamily="18" charset="0"/>
                <a:ea typeface="+mj-ea"/>
                <a:cs typeface="Times New Roman" panose="02020603050405020304" pitchFamily="18" charset="0"/>
              </a:rPr>
              <a:t>(1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347040"/>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B2B e-commerce will grow to 50% of total </a:t>
            </a:r>
            <a:r>
              <a:rPr lang="en-US" altLang="en-US" sz="2400" kern="1200" dirty="0" smtClean="0">
                <a:solidFill>
                  <a:srgbClr val="000000"/>
                </a:solidFill>
                <a:latin typeface="Arial (Body)"/>
                <a:ea typeface="+mn-ea"/>
                <a:cs typeface="+mn-cs"/>
              </a:rPr>
              <a:t>U.S. </a:t>
            </a:r>
            <a:r>
              <a:rPr lang="en-US" altLang="en-US" sz="2400" kern="1200" dirty="0">
                <a:solidFill>
                  <a:srgbClr val="000000"/>
                </a:solidFill>
                <a:latin typeface="Arial (Body)"/>
                <a:ea typeface="+mn-ea"/>
                <a:cs typeface="+mn-cs"/>
              </a:rPr>
              <a:t>inter-firm trade by 2021</a:t>
            </a:r>
          </a:p>
          <a:p>
            <a:pPr marL="255651" lvl="0" indent="-255651">
              <a:spcAft>
                <a:spcPct val="0"/>
              </a:spcAft>
              <a:buSzPts val="2400"/>
              <a:tabLst/>
            </a:pPr>
            <a:r>
              <a:rPr lang="en-US" altLang="en-US" sz="2400" kern="1200" dirty="0">
                <a:solidFill>
                  <a:srgbClr val="000000"/>
                </a:solidFill>
                <a:latin typeface="Arial (Body)"/>
                <a:ea typeface="+mn-ea"/>
                <a:cs typeface="+mn-cs"/>
              </a:rPr>
              <a:t>Private industrial networks continue to play dominant role in B2B</a:t>
            </a:r>
          </a:p>
          <a:p>
            <a:pPr marL="255651" lvl="0" indent="-255651">
              <a:spcAft>
                <a:spcPct val="0"/>
              </a:spcAft>
              <a:buSzPts val="2400"/>
              <a:tabLst/>
            </a:pPr>
            <a:r>
              <a:rPr lang="en-US" altLang="en-US" sz="2400" kern="1200" dirty="0" smtClean="0">
                <a:solidFill>
                  <a:srgbClr val="000000"/>
                </a:solidFill>
                <a:latin typeface="Arial (Body)"/>
                <a:ea typeface="+mn-ea"/>
                <a:cs typeface="+mn-cs"/>
              </a:rPr>
              <a:t>Non-E</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D</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I </a:t>
            </a:r>
            <a:r>
              <a:rPr lang="en-US" altLang="en-US" sz="2400" kern="1200" dirty="0">
                <a:solidFill>
                  <a:srgbClr val="000000"/>
                </a:solidFill>
                <a:latin typeface="Arial (Body)"/>
                <a:ea typeface="+mn-ea"/>
                <a:cs typeface="+mn-cs"/>
              </a:rPr>
              <a:t>B2B e-commerce most rapidly growing type of e-commerce</a:t>
            </a:r>
          </a:p>
          <a:p>
            <a:pPr marL="255651" lvl="0" indent="-255651">
              <a:spcAft>
                <a:spcPct val="0"/>
              </a:spcAft>
              <a:buSzPts val="2400"/>
              <a:tabLst/>
            </a:pPr>
            <a:r>
              <a:rPr lang="en-US" altLang="en-US" sz="2400" kern="1200" dirty="0" smtClean="0">
                <a:solidFill>
                  <a:srgbClr val="000000"/>
                </a:solidFill>
                <a:latin typeface="Arial (Body)"/>
                <a:ea typeface="+mn-ea"/>
                <a:cs typeface="+mn-cs"/>
              </a:rPr>
              <a:t>E</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D</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I continues </a:t>
            </a:r>
            <a:r>
              <a:rPr lang="en-US" altLang="en-US" sz="2400" kern="1200" dirty="0">
                <a:solidFill>
                  <a:srgbClr val="000000"/>
                </a:solidFill>
                <a:latin typeface="Arial (Body)"/>
                <a:ea typeface="+mn-ea"/>
                <a:cs typeface="+mn-cs"/>
              </a:rPr>
              <a:t>as workhorse of B2B commerce</a:t>
            </a:r>
          </a:p>
        </p:txBody>
      </p:sp>
    </p:spTree>
    <p:extLst>
      <p:ext uri="{BB962C8B-B14F-4D97-AF65-F5344CB8AC3E}">
        <p14:creationId xmlns:p14="http://schemas.microsoft.com/office/powerpoint/2010/main" val="2657184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The Growth of B2B E-Commerce </a:t>
            </a:r>
            <a:r>
              <a:rPr lang="en-IN" sz="2000" b="0" kern="1200" dirty="0" smtClean="0">
                <a:latin typeface="Times New Roman" panose="02020603050405020304" pitchFamily="18" charset="0"/>
                <a:ea typeface="+mj-ea"/>
                <a:cs typeface="Times New Roman" panose="02020603050405020304" pitchFamily="18" charset="0"/>
              </a:rPr>
              <a:t>(2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385512"/>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mn-lt"/>
                <a:ea typeface="+mn-ea"/>
                <a:cs typeface="+mn-cs"/>
              </a:rPr>
              <a:t>Not all industries similarly affected by B2B </a:t>
            </a:r>
            <a:r>
              <a:rPr lang="en-US" sz="2400" kern="1200" dirty="0" smtClean="0">
                <a:solidFill>
                  <a:srgbClr val="000000"/>
                </a:solidFill>
                <a:latin typeface="+mn-lt"/>
                <a:ea typeface="+mn-ea"/>
                <a:cs typeface="+mn-cs"/>
              </a:rPr>
              <a:t>e-commerce</a:t>
            </a:r>
            <a:endParaRPr lang="en-US" sz="2400" kern="1200" dirty="0">
              <a:solidFill>
                <a:srgbClr val="000000"/>
              </a:solidFill>
              <a:latin typeface="+mn-lt"/>
              <a:ea typeface="+mn-ea"/>
              <a:cs typeface="+mn-cs"/>
            </a:endParaRPr>
          </a:p>
          <a:p>
            <a:pPr marL="255651" lvl="0" indent="-255651">
              <a:spcAft>
                <a:spcPct val="0"/>
              </a:spcAft>
              <a:buSzPts val="2400"/>
              <a:tabLst/>
            </a:pPr>
            <a:r>
              <a:rPr lang="en-US" sz="2400" kern="1200" dirty="0">
                <a:solidFill>
                  <a:srgbClr val="000000"/>
                </a:solidFill>
                <a:latin typeface="+mn-lt"/>
                <a:ea typeface="+mn-ea"/>
                <a:cs typeface="+mn-cs"/>
              </a:rPr>
              <a:t>Not all industries would benefit equally</a:t>
            </a:r>
          </a:p>
          <a:p>
            <a:pPr marL="255651" lvl="0" indent="-255651">
              <a:spcAft>
                <a:spcPct val="0"/>
              </a:spcAft>
              <a:buSzPts val="2400"/>
              <a:tabLst/>
            </a:pPr>
            <a:r>
              <a:rPr lang="en-US" sz="2400" kern="1200" dirty="0">
                <a:solidFill>
                  <a:srgbClr val="000000"/>
                </a:solidFill>
                <a:latin typeface="+mn-lt"/>
                <a:ea typeface="+mn-ea"/>
                <a:cs typeface="+mn-cs"/>
              </a:rPr>
              <a:t>Factors influencing move to e-commerce</a:t>
            </a:r>
          </a:p>
          <a:p>
            <a:pPr marL="741553" lvl="1" indent="-284353">
              <a:spcAft>
                <a:spcPct val="0"/>
              </a:spcAft>
              <a:buSzPts val="2400"/>
            </a:pPr>
            <a:r>
              <a:rPr lang="en-US" sz="2400" kern="1200" dirty="0">
                <a:solidFill>
                  <a:srgbClr val="000000"/>
                </a:solidFill>
                <a:latin typeface="+mn-lt"/>
                <a:ea typeface="+mn-ea"/>
                <a:cs typeface="+mn-cs"/>
              </a:rPr>
              <a:t>Significant utilization of </a:t>
            </a:r>
            <a:r>
              <a:rPr lang="en-US" sz="2400" kern="1200" dirty="0" smtClean="0">
                <a:solidFill>
                  <a:srgbClr val="000000"/>
                </a:solidFill>
                <a:latin typeface="+mn-lt"/>
                <a:ea typeface="+mn-ea"/>
                <a:cs typeface="+mn-cs"/>
              </a:rPr>
              <a:t>E</a:t>
            </a:r>
            <a:r>
              <a:rPr lang="en-US" sz="100" kern="1200" dirty="0" smtClean="0">
                <a:solidFill>
                  <a:srgbClr val="000000"/>
                </a:solidFill>
                <a:latin typeface="+mn-lt"/>
                <a:ea typeface="+mn-ea"/>
                <a:cs typeface="+mn-cs"/>
              </a:rPr>
              <a:t> </a:t>
            </a:r>
            <a:r>
              <a:rPr lang="en-US" sz="2400" kern="1200" dirty="0" smtClean="0">
                <a:solidFill>
                  <a:srgbClr val="000000"/>
                </a:solidFill>
                <a:latin typeface="+mn-lt"/>
                <a:ea typeface="+mn-ea"/>
                <a:cs typeface="+mn-cs"/>
              </a:rPr>
              <a:t>D</a:t>
            </a:r>
            <a:r>
              <a:rPr lang="en-US" sz="100" kern="1200" dirty="0" smtClean="0">
                <a:solidFill>
                  <a:srgbClr val="000000"/>
                </a:solidFill>
                <a:latin typeface="+mn-lt"/>
                <a:ea typeface="+mn-ea"/>
                <a:cs typeface="+mn-cs"/>
              </a:rPr>
              <a:t> </a:t>
            </a:r>
            <a:r>
              <a:rPr lang="en-US" sz="2400" kern="1200" dirty="0" smtClean="0">
                <a:solidFill>
                  <a:srgbClr val="000000"/>
                </a:solidFill>
                <a:latin typeface="+mn-lt"/>
                <a:ea typeface="+mn-ea"/>
                <a:cs typeface="+mn-cs"/>
              </a:rPr>
              <a:t>I</a:t>
            </a:r>
            <a:endParaRPr lang="en-US" sz="2400" kern="1200" dirty="0">
              <a:solidFill>
                <a:srgbClr val="000000"/>
              </a:solidFill>
              <a:latin typeface="+mn-lt"/>
              <a:ea typeface="+mn-ea"/>
              <a:cs typeface="+mn-cs"/>
            </a:endParaRPr>
          </a:p>
          <a:p>
            <a:pPr marL="741553" lvl="1" indent="-284353">
              <a:spcAft>
                <a:spcPct val="0"/>
              </a:spcAft>
              <a:buSzPts val="2400"/>
            </a:pPr>
            <a:r>
              <a:rPr lang="en-US" sz="2400" kern="1200" dirty="0">
                <a:solidFill>
                  <a:srgbClr val="000000"/>
                </a:solidFill>
                <a:latin typeface="+mn-lt"/>
                <a:ea typeface="+mn-ea"/>
                <a:cs typeface="+mn-cs"/>
              </a:rPr>
              <a:t>Large investments in </a:t>
            </a:r>
            <a:r>
              <a:rPr lang="en-US" sz="2400" kern="1200" dirty="0" smtClean="0">
                <a:solidFill>
                  <a:srgbClr val="000000"/>
                </a:solidFill>
                <a:latin typeface="+mn-lt"/>
                <a:ea typeface="+mn-ea"/>
                <a:cs typeface="+mn-cs"/>
              </a:rPr>
              <a:t>I</a:t>
            </a:r>
            <a:r>
              <a:rPr lang="en-US" sz="100" kern="1200" dirty="0" smtClean="0">
                <a:solidFill>
                  <a:srgbClr val="000000"/>
                </a:solidFill>
                <a:latin typeface="+mn-lt"/>
                <a:ea typeface="+mn-ea"/>
                <a:cs typeface="+mn-cs"/>
              </a:rPr>
              <a:t> </a:t>
            </a:r>
            <a:r>
              <a:rPr lang="en-US" sz="2400" kern="1200" dirty="0" smtClean="0">
                <a:solidFill>
                  <a:srgbClr val="000000"/>
                </a:solidFill>
                <a:latin typeface="+mn-lt"/>
                <a:ea typeface="+mn-ea"/>
                <a:cs typeface="+mn-cs"/>
              </a:rPr>
              <a:t>T and </a:t>
            </a:r>
            <a:r>
              <a:rPr lang="en-US" sz="2400" kern="1200" dirty="0">
                <a:solidFill>
                  <a:srgbClr val="000000"/>
                </a:solidFill>
                <a:latin typeface="+mn-lt"/>
                <a:ea typeface="+mn-ea"/>
                <a:cs typeface="+mn-cs"/>
              </a:rPr>
              <a:t>Internet infrastructure</a:t>
            </a:r>
          </a:p>
          <a:p>
            <a:pPr marL="741553" lvl="1" indent="-284353">
              <a:spcAft>
                <a:spcPct val="0"/>
              </a:spcAft>
              <a:buSzPts val="2400"/>
            </a:pPr>
            <a:r>
              <a:rPr lang="en-US" sz="2400" kern="1200" dirty="0">
                <a:solidFill>
                  <a:srgbClr val="000000"/>
                </a:solidFill>
                <a:latin typeface="+mn-lt"/>
                <a:ea typeface="+mn-ea"/>
                <a:cs typeface="+mn-cs"/>
              </a:rPr>
              <a:t>Market concentrated on purchasing </a:t>
            </a:r>
            <a:r>
              <a:rPr lang="en-US" sz="2400" kern="1200" dirty="0" smtClean="0">
                <a:solidFill>
                  <a:srgbClr val="000000"/>
                </a:solidFill>
                <a:latin typeface="+mn-lt"/>
                <a:ea typeface="+mn-ea"/>
                <a:cs typeface="+mn-cs"/>
              </a:rPr>
              <a:t>or </a:t>
            </a:r>
            <a:r>
              <a:rPr lang="en-US" sz="2400" kern="1200" dirty="0">
                <a:solidFill>
                  <a:srgbClr val="000000"/>
                </a:solidFill>
                <a:latin typeface="+mn-lt"/>
                <a:ea typeface="+mn-ea"/>
                <a:cs typeface="+mn-cs"/>
              </a:rPr>
              <a:t>selling</a:t>
            </a:r>
          </a:p>
        </p:txBody>
      </p:sp>
    </p:spTree>
    <p:extLst>
      <p:ext uri="{BB962C8B-B14F-4D97-AF65-F5344CB8AC3E}">
        <p14:creationId xmlns:p14="http://schemas.microsoft.com/office/powerpoint/2010/main" val="4274570945"/>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8575</TotalTime>
  <Words>2941</Words>
  <Application>Microsoft Office PowerPoint</Application>
  <PresentationFormat>On-screen Show (4:3)</PresentationFormat>
  <Paragraphs>372</Paragraphs>
  <Slides>57</Slides>
  <Notes>16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57</vt:i4>
      </vt:variant>
    </vt:vector>
  </HeadingPairs>
  <TitlesOfParts>
    <vt:vector size="64" baseType="lpstr">
      <vt:lpstr>Arial</vt:lpstr>
      <vt:lpstr>Arial (Body)</vt:lpstr>
      <vt:lpstr>Noto Sans Symbols</vt:lpstr>
      <vt:lpstr>Times New Roman</vt:lpstr>
      <vt:lpstr>Verdana</vt:lpstr>
      <vt:lpstr>508 Lecture</vt:lpstr>
      <vt:lpstr>1_508 Lecture</vt:lpstr>
      <vt:lpstr>E-Commerce 2018: Business. Technology. Society</vt:lpstr>
      <vt:lpstr>Learning Objectives</vt:lpstr>
      <vt:lpstr>Amazon Takes on B2b with Amazon Business</vt:lpstr>
      <vt:lpstr>Trends in B2B E-Commerce</vt:lpstr>
      <vt:lpstr>Basic Definitions</vt:lpstr>
      <vt:lpstr>The Evolution of B2B Commerce</vt:lpstr>
      <vt:lpstr>Figure 12.1 Evolution of the Use of Technology Platforms in B2B Commerce</vt:lpstr>
      <vt:lpstr>The Growth of B2B E-Commerce (1 of 2)</vt:lpstr>
      <vt:lpstr>The Growth of B2B E-Commerce (2 of 2)</vt:lpstr>
      <vt:lpstr>Figure 12.2 Growth of B2b E-Commerce in the United States</vt:lpstr>
      <vt:lpstr>Potential Benefits and Challenges of B2B E-Commerce (1 of 2)</vt:lpstr>
      <vt:lpstr>Potential Benefits and Challenges of B2B E-Commerce (2 of 2)</vt:lpstr>
      <vt:lpstr>Insight on Society: Where’s My ipad? Supply Chain Risk and Vulnerability</vt:lpstr>
      <vt:lpstr>The Procurement Process and the Supply Chain</vt:lpstr>
      <vt:lpstr>Figure 12.3 The Procurement Process</vt:lpstr>
      <vt:lpstr>Types of Procurement (1 of 2)</vt:lpstr>
      <vt:lpstr>Types of Procurement (2 of 2)</vt:lpstr>
      <vt:lpstr>Multi-Tier Supply Chain</vt:lpstr>
      <vt:lpstr>Figure 12.4 The Multi-Tier Supply Chain</vt:lpstr>
      <vt:lpstr>The Role of Existing Legacy Computer Systems</vt:lpstr>
      <vt:lpstr>Trends in Supply Chain Management</vt:lpstr>
      <vt:lpstr>Just-In-Time and Lean Production</vt:lpstr>
      <vt:lpstr>Supply Chain Simplification</vt:lpstr>
      <vt:lpstr>Adaptive Supply Chains</vt:lpstr>
      <vt:lpstr>Accountable Supply Chains</vt:lpstr>
      <vt:lpstr>Sustainable Supply Chains</vt:lpstr>
      <vt:lpstr>Electronic Data Interchange (E D I)</vt:lpstr>
      <vt:lpstr>Figure 12.5 The Evolution of E D I as a B2B Medium</vt:lpstr>
      <vt:lpstr>Mobile B2B</vt:lpstr>
      <vt:lpstr>B2B in the Cloud</vt:lpstr>
      <vt:lpstr>Insight on Technology: Your Shoes Are in the Cloud</vt:lpstr>
      <vt:lpstr>Supply Chain Management Systems</vt:lpstr>
      <vt:lpstr>Figure 12.7 Supply Chain Management Systems</vt:lpstr>
      <vt:lpstr>Collaborative Commerce</vt:lpstr>
      <vt:lpstr>Figure 12.8 Elements of a Collaborative Commerce System</vt:lpstr>
      <vt:lpstr>Social Networks and B2B</vt:lpstr>
      <vt:lpstr>B2B Marketing</vt:lpstr>
      <vt:lpstr>Net Marketplaces</vt:lpstr>
      <vt:lpstr>Table 12.3 Characteristics of Net Marketplaces: A B2B Vocabulary</vt:lpstr>
      <vt:lpstr>Figure 12.9 Pure Types of Net Marketplaces</vt:lpstr>
      <vt:lpstr>E-Distributors</vt:lpstr>
      <vt:lpstr>Figure 12.10 E-Distributors</vt:lpstr>
      <vt:lpstr>E-Procurement Net Marketplaces</vt:lpstr>
      <vt:lpstr>Figure 12.11 E-Procurement Net Marketplaces</vt:lpstr>
      <vt:lpstr>Exchanges</vt:lpstr>
      <vt:lpstr>Figure 12.12 Exchanges</vt:lpstr>
      <vt:lpstr>Industry Consortia</vt:lpstr>
      <vt:lpstr>Figure 12.13 Industry Consortia</vt:lpstr>
      <vt:lpstr>Private Industrial Networks (1 of 2)</vt:lpstr>
      <vt:lpstr>Private Industrial Networks (2 of 2)</vt:lpstr>
      <vt:lpstr>Figure 12.14 P&amp;G’s Private Industrial Network</vt:lpstr>
      <vt:lpstr>Insight on Business: Walmart Develops a Private Industrial Network</vt:lpstr>
      <vt:lpstr>Private Industrial Networks and Collaborative Commerce</vt:lpstr>
      <vt:lpstr>Figure 12.15 Pieces of the Collaborative Commerce Puzzle</vt:lpstr>
      <vt:lpstr>Implementation Barriers</vt:lpstr>
      <vt:lpstr>Careers in E-Commerce</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2018: Business. Technology. Society, 14e</dc:title>
  <dc:subject>Business</dc:subject>
  <dc:creator>Laudon/Traver</dc:creator>
  <cp:keywords>E-Commerce 2018</cp:keywords>
  <cp:lastModifiedBy>Prabhu K</cp:lastModifiedBy>
  <cp:revision>981</cp:revision>
  <dcterms:modified xsi:type="dcterms:W3CDTF">2018-01-27T10:03:52Z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